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7" r:id="rId2"/>
    <p:sldId id="262" r:id="rId3"/>
    <p:sldId id="259" r:id="rId4"/>
    <p:sldId id="286" r:id="rId5"/>
    <p:sldId id="258" r:id="rId6"/>
    <p:sldId id="285"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Roboto Slab" panose="020B0604020202020204" charset="0"/>
      <p:regular r:id="rId37"/>
      <p:bold r:id="rId38"/>
    </p:embeddedFont>
    <p:embeddedFont>
      <p:font typeface="Robot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3" roundtripDataSignature="AMtx7mhBuTRmCamCzhSinnBVozLv++ld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2117558" y="3869357"/>
            <a:ext cx="9529010" cy="19891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Roboto Slab"/>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2117558" y="6073541"/>
            <a:ext cx="9529010" cy="56067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5"/>
          <p:cNvSpPr txBox="1">
            <a:spLocks noGrp="1"/>
          </p:cNvSpPr>
          <p:nvPr>
            <p:ph type="title"/>
          </p:nvPr>
        </p:nvSpPr>
        <p:spPr>
          <a:xfrm>
            <a:off x="2002054" y="365125"/>
            <a:ext cx="965414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5"/>
          <p:cNvSpPr txBox="1">
            <a:spLocks noGrp="1"/>
          </p:cNvSpPr>
          <p:nvPr>
            <p:ph type="body" idx="1"/>
          </p:nvPr>
        </p:nvSpPr>
        <p:spPr>
          <a:xfrm>
            <a:off x="2002054" y="1825625"/>
            <a:ext cx="9654140" cy="48094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002054" y="365125"/>
            <a:ext cx="965414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2002054" y="1825625"/>
            <a:ext cx="4523874" cy="47388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body" idx="2"/>
          </p:nvPr>
        </p:nvSpPr>
        <p:spPr>
          <a:xfrm>
            <a:off x="6670306" y="1825625"/>
            <a:ext cx="4985887" cy="47388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2002054" y="365125"/>
            <a:ext cx="965414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1992429" y="457200"/>
            <a:ext cx="337846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boto Slab"/>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5568199" y="457200"/>
            <a:ext cx="6172200" cy="612648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 name="Google Shape;26;p8"/>
          <p:cNvSpPr txBox="1">
            <a:spLocks noGrp="1"/>
          </p:cNvSpPr>
          <p:nvPr>
            <p:ph type="body" idx="2"/>
          </p:nvPr>
        </p:nvSpPr>
        <p:spPr>
          <a:xfrm>
            <a:off x="1992429" y="2057400"/>
            <a:ext cx="337846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002054" y="365125"/>
            <a:ext cx="965414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2002054" y="1825625"/>
            <a:ext cx="9654140" cy="48094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p:nvPr/>
        </p:nvSpPr>
        <p:spPr>
          <a:xfrm>
            <a:off x="0" y="-126"/>
            <a:ext cx="1817482" cy="6868135"/>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Roboto"/>
              <a:ea typeface="Roboto"/>
              <a:cs typeface="Roboto"/>
              <a:sym typeface="Roboto"/>
            </a:endParaRPr>
          </a:p>
        </p:txBody>
      </p:sp>
      <p:pic>
        <p:nvPicPr>
          <p:cNvPr id="9" name="Google Shape;9;p3"/>
          <p:cNvPicPr preferRelativeResize="0"/>
          <p:nvPr/>
        </p:nvPicPr>
        <p:blipFill rotWithShape="1">
          <a:blip r:embed="rId8">
            <a:alphaModFix/>
          </a:blip>
          <a:srcRect/>
          <a:stretch/>
        </p:blipFill>
        <p:spPr>
          <a:xfrm>
            <a:off x="255689" y="222971"/>
            <a:ext cx="1313919" cy="1975699"/>
          </a:xfrm>
          <a:prstGeom prst="rect">
            <a:avLst/>
          </a:prstGeom>
          <a:noFill/>
          <a:ln>
            <a:noFill/>
          </a:ln>
        </p:spPr>
      </p:pic>
      <p:pic>
        <p:nvPicPr>
          <p:cNvPr id="10" name="Google Shape;10;p3"/>
          <p:cNvPicPr preferRelativeResize="0"/>
          <p:nvPr/>
        </p:nvPicPr>
        <p:blipFill rotWithShape="1">
          <a:blip r:embed="rId9">
            <a:alphaModFix/>
          </a:blip>
          <a:srcRect/>
          <a:stretch/>
        </p:blipFill>
        <p:spPr>
          <a:xfrm>
            <a:off x="433087" y="6205287"/>
            <a:ext cx="951307" cy="4297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oisestate.edu/globaleducation-international-scholars-faculty/h1b-export-control/" TargetMode="External"/><Relationship Id="rId2" Type="http://schemas.openxmlformats.org/officeDocument/2006/relationships/hyperlink" Target="https://www.boisestate.edu/globaleducation-international-scholars-faculty/h-1b-wage-requiremen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boisestate.edu/globaleducation-international-scholars-faculty/h1b-overview/h-4-dependen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azizabdu@is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2"/>
          <p:cNvSpPr txBox="1">
            <a:spLocks noGrp="1"/>
          </p:cNvSpPr>
          <p:nvPr>
            <p:ph type="title"/>
          </p:nvPr>
        </p:nvSpPr>
        <p:spPr>
          <a:xfrm>
            <a:off x="2002054" y="365125"/>
            <a:ext cx="9654140" cy="1802342"/>
          </a:xfrm>
          <a:prstGeom prst="rect">
            <a:avLst/>
          </a:prstGeom>
          <a:noFill/>
          <a:ln>
            <a:noFill/>
          </a:ln>
        </p:spPr>
        <p:txBody>
          <a:bodyPr spcFirstLastPara="1" wrap="square" lIns="91425" tIns="45700" rIns="91425" bIns="45700" anchor="ctr" anchorCtr="0">
            <a:normAutofit/>
          </a:bodyPr>
          <a:lstStyle/>
          <a:p>
            <a:pPr algn="ctr">
              <a:buSzPts val="4400"/>
            </a:pPr>
            <a:r>
              <a:rPr lang="en-US" dirty="0">
                <a:latin typeface="Times New Roman" panose="02020603050405020304" pitchFamily="18" charset="0"/>
                <a:cs typeface="Times New Roman" panose="02020603050405020304" pitchFamily="18" charset="0"/>
              </a:rPr>
              <a:t>Overview H-1B Employment </a:t>
            </a:r>
            <a:r>
              <a:rPr lang="en-US" dirty="0" smtClean="0">
                <a:latin typeface="Times New Roman" panose="02020603050405020304" pitchFamily="18" charset="0"/>
                <a:cs typeface="Times New Roman" panose="02020603050405020304" pitchFamily="18" charset="0"/>
              </a:rPr>
              <a:t>Visa</a:t>
            </a:r>
            <a:r>
              <a:rPr lang="en-US" dirty="0"/>
              <a:t/>
            </a:r>
            <a:br>
              <a:rPr lang="en-US" dirty="0"/>
            </a:br>
            <a:endParaRPr dirty="0"/>
          </a:p>
        </p:txBody>
      </p:sp>
      <p:sp>
        <p:nvSpPr>
          <p:cNvPr id="42" name="Google Shape;42;p2"/>
          <p:cNvSpPr txBox="1">
            <a:spLocks noGrp="1"/>
          </p:cNvSpPr>
          <p:nvPr>
            <p:ph type="body" idx="1"/>
          </p:nvPr>
        </p:nvSpPr>
        <p:spPr>
          <a:xfrm>
            <a:off x="2002054" y="1828799"/>
            <a:ext cx="9654140" cy="4806229"/>
          </a:xfrm>
          <a:prstGeom prst="rect">
            <a:avLst/>
          </a:prstGeom>
          <a:noFill/>
          <a:ln>
            <a:noFill/>
          </a:ln>
        </p:spPr>
        <p:txBody>
          <a:bodyPr spcFirstLastPara="1" wrap="square" lIns="91425" tIns="45700" rIns="91425" bIns="45700" anchor="t" anchorCtr="0">
            <a:normAutofit/>
          </a:bodyPr>
          <a:lstStyle/>
          <a:p>
            <a:pPr marL="635000" indent="-457200">
              <a:spcBef>
                <a:spcPts val="0"/>
              </a:spcBef>
              <a:buSzPts val="2800"/>
            </a:pPr>
            <a:r>
              <a:rPr lang="en-US" sz="2400" dirty="0" smtClean="0">
                <a:latin typeface="Times New Roman" panose="02020603050405020304" pitchFamily="18" charset="0"/>
                <a:cs typeface="Times New Roman" panose="02020603050405020304" pitchFamily="18" charset="0"/>
              </a:rPr>
              <a:t>Also known as “Work Visa”</a:t>
            </a:r>
          </a:p>
          <a:p>
            <a:pPr marL="635000" indent="-457200">
              <a:spcBef>
                <a:spcPts val="0"/>
              </a:spcBef>
              <a:buSzPts val="2800"/>
            </a:pPr>
            <a:endParaRPr lang="en-US" dirty="0">
              <a:latin typeface="Times New Roman" panose="02020603050405020304" pitchFamily="18" charset="0"/>
              <a:cs typeface="Times New Roman" panose="02020603050405020304" pitchFamily="18" charset="0"/>
            </a:endParaRPr>
          </a:p>
          <a:p>
            <a:pPr marL="635000" indent="-457200">
              <a:spcBef>
                <a:spcPts val="0"/>
              </a:spcBef>
              <a:buSzPts val="2800"/>
            </a:pPr>
            <a:endParaRPr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392" y="2852530"/>
            <a:ext cx="7334250" cy="39063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54" y="0"/>
            <a:ext cx="9654140" cy="1322024"/>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sz="4900" dirty="0" smtClean="0">
                <a:latin typeface="Times New Roman" panose="02020603050405020304" pitchFamily="18" charset="0"/>
                <a:cs typeface="Times New Roman" panose="02020603050405020304" pitchFamily="18" charset="0"/>
              </a:rPr>
              <a:t>Department Required </a:t>
            </a:r>
            <a:r>
              <a:rPr lang="en-US" sz="4900" dirty="0">
                <a:latin typeface="Times New Roman" panose="02020603050405020304" pitchFamily="18" charset="0"/>
                <a:cs typeface="Times New Roman" panose="02020603050405020304" pitchFamily="18" charset="0"/>
              </a:rPr>
              <a:t>Documentation</a:t>
            </a:r>
            <a:r>
              <a:rPr lang="en-US" dirty="0"/>
              <a:t/>
            </a:r>
            <a:br>
              <a:rPr lang="en-US" dirty="0"/>
            </a:br>
            <a:endParaRPr lang="en-US" dirty="0"/>
          </a:p>
        </p:txBody>
      </p:sp>
      <p:sp>
        <p:nvSpPr>
          <p:cNvPr id="3" name="Text Placeholder 2"/>
          <p:cNvSpPr>
            <a:spLocks noGrp="1"/>
          </p:cNvSpPr>
          <p:nvPr>
            <p:ph type="body" idx="1"/>
          </p:nvPr>
        </p:nvSpPr>
        <p:spPr>
          <a:xfrm>
            <a:off x="1861851" y="1167788"/>
            <a:ext cx="10124501" cy="5467241"/>
          </a:xfrm>
        </p:spPr>
        <p:txBody>
          <a:bodyPr>
            <a:noAutofit/>
          </a:bodyPr>
          <a:lstStyle/>
          <a:p>
            <a:pPr marL="114300" indent="0">
              <a:buNone/>
            </a:pPr>
            <a:endParaRPr lang="en-US" sz="2400" dirty="0" smtClean="0">
              <a:latin typeface="Times New Roman" panose="02020603050405020304" pitchFamily="18" charset="0"/>
              <a:cs typeface="Times New Roman" panose="02020603050405020304" pitchFamily="18" charset="0"/>
            </a:endParaRPr>
          </a:p>
          <a:p>
            <a:pPr marL="114300" inden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hiring department submits an H-1B packet to </a:t>
            </a:r>
            <a:r>
              <a:rPr lang="en-US" sz="2400" dirty="0" smtClean="0">
                <a:latin typeface="Times New Roman" panose="02020603050405020304" pitchFamily="18" charset="0"/>
                <a:cs typeface="Times New Roman" panose="02020603050405020304" pitchFamily="18" charset="0"/>
              </a:rPr>
              <a:t>the OEI. </a:t>
            </a:r>
            <a:r>
              <a:rPr lang="en-US" sz="2400" dirty="0">
                <a:latin typeface="Times New Roman" panose="02020603050405020304" pitchFamily="18" charset="0"/>
                <a:cs typeface="Times New Roman" panose="02020603050405020304" pitchFamily="18" charset="0"/>
              </a:rPr>
              <a:t> This packet includes information and questions regarding</a:t>
            </a:r>
            <a:r>
              <a:rPr lang="en-US" sz="2400" dirty="0" smtClean="0">
                <a:latin typeface="Times New Roman" panose="02020603050405020304" pitchFamily="18" charset="0"/>
                <a:cs typeface="Times New Roman" panose="02020603050405020304" pitchFamily="18" charset="0"/>
              </a:rPr>
              <a:t>:</a:t>
            </a:r>
          </a:p>
          <a:p>
            <a:pPr marL="114300" indent="0">
              <a:buNone/>
            </a:pPr>
            <a:endParaRPr lang="en-US" sz="2200" dirty="0">
              <a:latin typeface="Times New Roman" panose="02020603050405020304" pitchFamily="18" charset="0"/>
              <a:cs typeface="Times New Roman" panose="02020603050405020304" pitchFamily="18" charset="0"/>
            </a:endParaRPr>
          </a:p>
          <a:p>
            <a:pPr lvl="0">
              <a:lnSpc>
                <a:spcPct val="150000"/>
              </a:lnSpc>
            </a:pPr>
            <a:r>
              <a:rPr lang="en-US" sz="2200" dirty="0">
                <a:latin typeface="Times New Roman" panose="02020603050405020304" pitchFamily="18" charset="0"/>
                <a:cs typeface="Times New Roman" panose="02020603050405020304" pitchFamily="18" charset="0"/>
              </a:rPr>
              <a:t>The job’s description, duties, advertisement, salary, etc</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0">
              <a:lnSpc>
                <a:spcPct val="150000"/>
              </a:lnSpc>
            </a:pPr>
            <a:r>
              <a:rPr lang="en-US" sz="2200" b="1" u="sng" dirty="0">
                <a:solidFill>
                  <a:schemeClr val="tx1"/>
                </a:solidFill>
                <a:latin typeface="Times New Roman" panose="02020603050405020304" pitchFamily="18" charset="0"/>
                <a:cs typeface="Times New Roman" panose="02020603050405020304" pitchFamily="18" charset="0"/>
                <a:hlinkClick r:id="rId2"/>
              </a:rPr>
              <a:t>Wages</a:t>
            </a:r>
            <a:r>
              <a:rPr lang="en-US" sz="2200" dirty="0">
                <a:solidFill>
                  <a:schemeClr val="tx1"/>
                </a:solidFill>
                <a:latin typeface="Times New Roman" panose="02020603050405020304" pitchFamily="18" charset="0"/>
                <a:cs typeface="Times New Roman" panose="02020603050405020304" pitchFamily="18" charset="0"/>
              </a:rPr>
              <a:t> paid </a:t>
            </a:r>
            <a:r>
              <a:rPr lang="en-US" sz="2200" dirty="0">
                <a:latin typeface="Times New Roman" panose="02020603050405020304" pitchFamily="18" charset="0"/>
                <a:cs typeface="Times New Roman" panose="02020603050405020304" pitchFamily="18" charset="0"/>
              </a:rPr>
              <a:t>to similarly employed workers in the department</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0">
              <a:lnSpc>
                <a:spcPct val="150000"/>
              </a:lnSpc>
            </a:pPr>
            <a:r>
              <a:rPr lang="en-US" sz="2200" b="1" u="sng" dirty="0">
                <a:latin typeface="Times New Roman" panose="02020603050405020304" pitchFamily="18" charset="0"/>
                <a:cs typeface="Times New Roman" panose="02020603050405020304" pitchFamily="18" charset="0"/>
                <a:hlinkClick r:id="rId3"/>
              </a:rPr>
              <a:t>Export control</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concerning restricted technology/information the </a:t>
            </a:r>
            <a:r>
              <a:rPr lang="en-US" sz="2200" dirty="0" smtClean="0">
                <a:latin typeface="Times New Roman" panose="02020603050405020304" pitchFamily="18" charset="0"/>
                <a:cs typeface="Times New Roman" panose="02020603050405020304" pitchFamily="18" charset="0"/>
              </a:rPr>
              <a:t>employee </a:t>
            </a:r>
            <a:r>
              <a:rPr lang="en-US" sz="2200" dirty="0">
                <a:latin typeface="Times New Roman" panose="02020603050405020304" pitchFamily="18" charset="0"/>
                <a:cs typeface="Times New Roman" panose="02020603050405020304" pitchFamily="18" charset="0"/>
              </a:rPr>
              <a:t>might have access to</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0">
              <a:lnSpc>
                <a:spcPct val="150000"/>
              </a:lnSpc>
            </a:pPr>
            <a:r>
              <a:rPr lang="en-US" sz="2200" dirty="0">
                <a:latin typeface="Times New Roman" panose="02020603050405020304" pitchFamily="18" charset="0"/>
                <a:cs typeface="Times New Roman" panose="02020603050405020304" pitchFamily="18" charset="0"/>
              </a:rPr>
              <a:t>Compliance requirements for the hiring department and Idaho State University</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571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54" y="1"/>
            <a:ext cx="9654140" cy="1288972"/>
          </a:xfrm>
        </p:spPr>
        <p:txBody>
          <a:bodyPr/>
          <a:lstStyle/>
          <a:p>
            <a:pPr algn="ctr"/>
            <a:r>
              <a:rPr lang="en-US" dirty="0" smtClean="0">
                <a:latin typeface="Times New Roman" panose="02020603050405020304" pitchFamily="18" charset="0"/>
                <a:cs typeface="Times New Roman" panose="02020603050405020304" pitchFamily="18" charset="0"/>
              </a:rPr>
              <a:t>Employee Required Documentation</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002054" y="1288973"/>
            <a:ext cx="9654140" cy="5346056"/>
          </a:xfrm>
        </p:spPr>
        <p:txBody>
          <a:bodyPr/>
          <a:lstStyle/>
          <a:p>
            <a:pPr marL="114300" indent="0">
              <a:buNone/>
            </a:pPr>
            <a:r>
              <a:rPr lang="en-US" sz="2400" dirty="0">
                <a:latin typeface="Times New Roman" panose="02020603050405020304" pitchFamily="18" charset="0"/>
                <a:cs typeface="Times New Roman" panose="02020603050405020304" pitchFamily="18" charset="0"/>
              </a:rPr>
              <a:t>The employee submits a packet to </a:t>
            </a:r>
            <a:r>
              <a:rPr lang="en-US" sz="2400" dirty="0" smtClean="0">
                <a:latin typeface="Times New Roman" panose="02020603050405020304" pitchFamily="18" charset="0"/>
                <a:cs typeface="Times New Roman" panose="02020603050405020304" pitchFamily="18" charset="0"/>
              </a:rPr>
              <a:t>the OEI. </a:t>
            </a:r>
            <a:r>
              <a:rPr lang="en-US" sz="2400" dirty="0">
                <a:latin typeface="Times New Roman" panose="02020603050405020304" pitchFamily="18" charset="0"/>
                <a:cs typeface="Times New Roman" panose="02020603050405020304" pitchFamily="18" charset="0"/>
              </a:rPr>
              <a:t>This packet includes information and questions regarding</a:t>
            </a:r>
            <a:r>
              <a:rPr lang="en-US" sz="2400" dirty="0" smtClean="0">
                <a:latin typeface="Times New Roman" panose="02020603050405020304" pitchFamily="18" charset="0"/>
                <a:cs typeface="Times New Roman" panose="02020603050405020304" pitchFamily="18" charset="0"/>
              </a:rPr>
              <a:t>:</a:t>
            </a:r>
          </a:p>
          <a:p>
            <a:pPr marL="114300" indent="0">
              <a:buNone/>
            </a:pPr>
            <a:endParaRPr lang="en-US"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Employee’s personal information (address, date of birth, immigration status, etc</a:t>
            </a:r>
            <a:r>
              <a:rPr lang="en-US" sz="2400" dirty="0" smtClean="0">
                <a:latin typeface="Times New Roman" panose="02020603050405020304" pitchFamily="18" charset="0"/>
                <a:cs typeface="Times New Roman" panose="02020603050405020304" pitchFamily="18" charset="0"/>
              </a:rPr>
              <a:t>.)</a:t>
            </a:r>
          </a:p>
          <a:p>
            <a:pPr marL="114300" lvl="0" indent="0">
              <a:buNone/>
            </a:pPr>
            <a:endParaRPr lang="en-US"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U.S. immigration </a:t>
            </a:r>
            <a:r>
              <a:rPr lang="en-US" sz="2400" dirty="0" smtClean="0">
                <a:latin typeface="Times New Roman" panose="02020603050405020304" pitchFamily="18" charset="0"/>
                <a:cs typeface="Times New Roman" panose="02020603050405020304" pitchFamily="18" charset="0"/>
              </a:rPr>
              <a:t>history.</a:t>
            </a:r>
          </a:p>
          <a:p>
            <a:pPr marL="114300" lvl="0" indent="0">
              <a:buNone/>
            </a:pPr>
            <a:endParaRPr lang="en-US" sz="2400" dirty="0">
              <a:latin typeface="Times New Roman" panose="02020603050405020304" pitchFamily="18" charset="0"/>
              <a:cs typeface="Times New Roman" panose="02020603050405020304" pitchFamily="18" charset="0"/>
            </a:endParaRPr>
          </a:p>
          <a:p>
            <a:pPr lvl="0"/>
            <a:r>
              <a:rPr lang="en-US" sz="2400" b="1" dirty="0">
                <a:latin typeface="Times New Roman" panose="02020603050405020304" pitchFamily="18" charset="0"/>
                <a:cs typeface="Times New Roman" panose="02020603050405020304" pitchFamily="18" charset="0"/>
              </a:rPr>
              <a:t>Educational credentials </a:t>
            </a:r>
            <a:r>
              <a:rPr lang="en-US" sz="2400" dirty="0">
                <a:latin typeface="Times New Roman" panose="02020603050405020304" pitchFamily="18" charset="0"/>
                <a:cs typeface="Times New Roman" panose="02020603050405020304" pitchFamily="18" charset="0"/>
              </a:rPr>
              <a:t>and documents such as </a:t>
            </a:r>
            <a:r>
              <a:rPr lang="en-US" sz="2400" b="1" dirty="0">
                <a:latin typeface="Times New Roman" panose="02020603050405020304" pitchFamily="18" charset="0"/>
                <a:cs typeface="Times New Roman" panose="02020603050405020304" pitchFamily="18" charset="0"/>
              </a:rPr>
              <a:t>CV, diplomas, transcripts, etc</a:t>
            </a:r>
            <a:r>
              <a:rPr lang="en-US" sz="2400" b="1" dirty="0" smtClean="0">
                <a:latin typeface="Times New Roman" panose="02020603050405020304" pitchFamily="18" charset="0"/>
                <a:cs typeface="Times New Roman" panose="02020603050405020304" pitchFamily="18" charset="0"/>
              </a:rPr>
              <a:t>.</a:t>
            </a:r>
          </a:p>
          <a:p>
            <a:pPr marL="114300" lvl="0" indent="0">
              <a:buNone/>
            </a:pPr>
            <a:endParaRPr lang="en-US" sz="2400" dirty="0">
              <a:latin typeface="Times New Roman" panose="02020603050405020304" pitchFamily="18" charset="0"/>
              <a:cs typeface="Times New Roman" panose="02020603050405020304" pitchFamily="18" charset="0"/>
            </a:endParaRPr>
          </a:p>
          <a:p>
            <a:pPr lvl="0"/>
            <a:r>
              <a:rPr lang="en-US" sz="2400" u="sng" dirty="0">
                <a:latin typeface="Times New Roman" panose="02020603050405020304" pitchFamily="18" charset="0"/>
                <a:cs typeface="Times New Roman" panose="02020603050405020304" pitchFamily="18" charset="0"/>
                <a:hlinkClick r:id="rId2"/>
              </a:rPr>
              <a:t>Family and dependents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information, if applicable.</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55950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54" y="341522"/>
            <a:ext cx="9654140" cy="1366091"/>
          </a:xfrm>
        </p:spPr>
        <p:txBody>
          <a:bodyPr>
            <a:normAutofit/>
          </a:bodyPr>
          <a:lstStyle/>
          <a:p>
            <a:pPr algn="ctr"/>
            <a:r>
              <a:rPr lang="en-US" dirty="0" smtClean="0">
                <a:latin typeface="Times New Roman" panose="02020603050405020304" pitchFamily="18" charset="0"/>
                <a:cs typeface="Times New Roman" panose="02020603050405020304" pitchFamily="18" charset="0"/>
              </a:rPr>
              <a:t>Processing Times For H-1B Petitions</a:t>
            </a:r>
            <a:r>
              <a:rPr lang="en-US" dirty="0"/>
              <a:t/>
            </a:r>
            <a:br>
              <a:rPr lang="en-US" dirty="0"/>
            </a:br>
            <a:endParaRPr lang="en-US" dirty="0"/>
          </a:p>
        </p:txBody>
      </p:sp>
      <p:sp>
        <p:nvSpPr>
          <p:cNvPr id="3" name="Text Placeholder 2"/>
          <p:cNvSpPr>
            <a:spLocks noGrp="1"/>
          </p:cNvSpPr>
          <p:nvPr>
            <p:ph type="body" idx="1"/>
          </p:nvPr>
        </p:nvSpPr>
        <p:spPr>
          <a:xfrm>
            <a:off x="1817783" y="683046"/>
            <a:ext cx="10278737" cy="6174954"/>
          </a:xfrm>
        </p:spPr>
        <p:txBody>
          <a:bodyPr>
            <a:normAutofit/>
          </a:bodyPr>
          <a:lstStyle/>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minimum time to complete the H-1B application is </a:t>
            </a:r>
            <a:r>
              <a:rPr lang="en-US" sz="2400" b="1" dirty="0">
                <a:latin typeface="Times New Roman" panose="02020603050405020304" pitchFamily="18" charset="0"/>
                <a:cs typeface="Times New Roman" panose="02020603050405020304" pitchFamily="18" charset="0"/>
              </a:rPr>
              <a:t>2-3</a:t>
            </a:r>
            <a:r>
              <a:rPr lang="en-US" sz="2400" dirty="0">
                <a:latin typeface="Times New Roman" panose="02020603050405020304" pitchFamily="18" charset="0"/>
                <a:cs typeface="Times New Roman" panose="02020603050405020304" pitchFamily="18" charset="0"/>
              </a:rPr>
              <a:t> months, if the department elects to pay for </a:t>
            </a:r>
            <a:r>
              <a:rPr lang="en-US" sz="2400" b="1" dirty="0">
                <a:latin typeface="Times New Roman" panose="02020603050405020304" pitchFamily="18" charset="0"/>
                <a:cs typeface="Times New Roman" panose="02020603050405020304" pitchFamily="18" charset="0"/>
              </a:rPr>
              <a:t>premium </a:t>
            </a:r>
            <a:r>
              <a:rPr lang="en-US" sz="2400" b="1" dirty="0" smtClean="0">
                <a:latin typeface="Times New Roman" panose="02020603050405020304" pitchFamily="18" charset="0"/>
                <a:cs typeface="Times New Roman" panose="02020603050405020304" pitchFamily="18" charset="0"/>
              </a:rPr>
              <a:t>processing fee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Without premium processing the H-1B approval can take </a:t>
            </a:r>
            <a:r>
              <a:rPr lang="en-US" sz="2400" b="1" dirty="0">
                <a:latin typeface="Times New Roman" panose="02020603050405020304" pitchFamily="18" charset="0"/>
                <a:cs typeface="Times New Roman" panose="02020603050405020304" pitchFamily="18" charset="0"/>
              </a:rPr>
              <a:t>7-10 </a:t>
            </a:r>
            <a:r>
              <a:rPr lang="en-US" sz="2400" dirty="0">
                <a:latin typeface="Times New Roman" panose="02020603050405020304" pitchFamily="18" charset="0"/>
                <a:cs typeface="Times New Roman" panose="02020603050405020304" pitchFamily="18" charset="0"/>
              </a:rPr>
              <a:t>months or longer.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application cannot be submitted to </a:t>
            </a:r>
            <a:r>
              <a:rPr lang="en-US" sz="2400" dirty="0" smtClean="0">
                <a:latin typeface="Times New Roman" panose="02020603050405020304" pitchFamily="18" charset="0"/>
                <a:cs typeface="Times New Roman" panose="02020603050405020304" pitchFamily="18" charset="0"/>
              </a:rPr>
              <a:t>USCIS </a:t>
            </a:r>
            <a:r>
              <a:rPr lang="en-US" sz="2400" dirty="0">
                <a:latin typeface="Times New Roman" panose="02020603050405020304" pitchFamily="18" charset="0"/>
                <a:cs typeface="Times New Roman" panose="02020603050405020304" pitchFamily="18" charset="0"/>
              </a:rPr>
              <a:t>more than 6 months in advance.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H-1B petitions are more complicated than many other immigration statuses. They involve several different government agencies, including the </a:t>
            </a:r>
            <a:r>
              <a:rPr lang="en-US" sz="2400" b="1" dirty="0">
                <a:latin typeface="Times New Roman" panose="02020603050405020304" pitchFamily="18" charset="0"/>
                <a:cs typeface="Times New Roman" panose="02020603050405020304" pitchFamily="18" charset="0"/>
              </a:rPr>
              <a:t>Department of Labor (DOL) </a:t>
            </a:r>
            <a:r>
              <a:rPr lang="en-US" sz="2400" dirty="0">
                <a:latin typeface="Times New Roman" panose="02020603050405020304" pitchFamily="18" charset="0"/>
                <a:cs typeface="Times New Roman" panose="02020603050405020304" pitchFamily="18" charset="0"/>
              </a:rPr>
              <a:t>and </a:t>
            </a:r>
            <a:r>
              <a:rPr lang="en-US" sz="2400" b="1" dirty="0">
                <a:latin typeface="Times New Roman" panose="02020603050405020304" pitchFamily="18" charset="0"/>
                <a:cs typeface="Times New Roman" panose="02020603050405020304" pitchFamily="18" charset="0"/>
              </a:rPr>
              <a:t>US Citizenship and Immigration Services (USCIS</a:t>
            </a:r>
            <a:r>
              <a:rPr lang="en-US" sz="2400" b="1" dirty="0" smtClean="0">
                <a:latin typeface="Times New Roman" panose="02020603050405020304" pitchFamily="18" charset="0"/>
                <a:cs typeface="Times New Roman" panose="02020603050405020304" pitchFamily="18" charset="0"/>
              </a:rPr>
              <a:t>), and U.S. Department of State.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All </a:t>
            </a:r>
            <a:r>
              <a:rPr lang="en-US" sz="2400" dirty="0">
                <a:latin typeface="Times New Roman" panose="02020603050405020304" pitchFamily="18" charset="0"/>
                <a:cs typeface="Times New Roman" panose="02020603050405020304" pitchFamily="18" charset="0"/>
              </a:rPr>
              <a:t>H-1B petitions for Idaho State University are filed through the </a:t>
            </a:r>
            <a:r>
              <a:rPr lang="en-US" sz="2400" dirty="0" smtClean="0">
                <a:latin typeface="Times New Roman" panose="02020603050405020304" pitchFamily="18" charset="0"/>
                <a:cs typeface="Times New Roman" panose="02020603050405020304" pitchFamily="18" charset="0"/>
              </a:rPr>
              <a:t>OEI. </a:t>
            </a:r>
          </a:p>
          <a:p>
            <a:endParaRPr lang="en-US" sz="26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80838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H-1B Petition Processing </a:t>
            </a:r>
            <a:r>
              <a:rPr lang="en-US" dirty="0" smtClean="0">
                <a:latin typeface="Times New Roman" panose="02020603050405020304" pitchFamily="18" charset="0"/>
                <a:cs typeface="Times New Roman" panose="02020603050405020304" pitchFamily="18" charset="0"/>
              </a:rPr>
              <a:t>Timeline - OEI</a:t>
            </a:r>
            <a:r>
              <a:rPr lang="en-US" dirty="0"/>
              <a:t/>
            </a:r>
            <a:br>
              <a:rPr lang="en-US" dirty="0"/>
            </a:br>
            <a:endParaRPr lang="en-US" dirty="0"/>
          </a:p>
        </p:txBody>
      </p:sp>
      <p:sp>
        <p:nvSpPr>
          <p:cNvPr id="3" name="Text Placeholder 2"/>
          <p:cNvSpPr>
            <a:spLocks noGrp="1"/>
          </p:cNvSpPr>
          <p:nvPr>
            <p:ph type="body" idx="1"/>
          </p:nvPr>
        </p:nvSpPr>
        <p:spPr>
          <a:xfrm>
            <a:off x="2002054" y="1421176"/>
            <a:ext cx="9654140" cy="5213853"/>
          </a:xfrm>
        </p:spPr>
        <p:txBody>
          <a:bodyPr>
            <a:normAutofit/>
          </a:bodyPr>
          <a:lstStyle/>
          <a:p>
            <a:r>
              <a:rPr lang="en-US" sz="2400" dirty="0">
                <a:latin typeface="Times New Roman" panose="02020603050405020304" pitchFamily="18" charset="0"/>
                <a:cs typeface="Times New Roman" panose="02020603050405020304" pitchFamily="18" charset="0"/>
              </a:rPr>
              <a:t>Once </a:t>
            </a:r>
            <a:r>
              <a:rPr lang="en-US" sz="2400" dirty="0" smtClean="0">
                <a:latin typeface="Times New Roman" panose="02020603050405020304" pitchFamily="18" charset="0"/>
                <a:cs typeface="Times New Roman" panose="02020603050405020304" pitchFamily="18" charset="0"/>
              </a:rPr>
              <a:t>OEI </a:t>
            </a:r>
            <a:r>
              <a:rPr lang="en-US" sz="2400" dirty="0">
                <a:latin typeface="Times New Roman" panose="02020603050405020304" pitchFamily="18" charset="0"/>
                <a:cs typeface="Times New Roman" panose="02020603050405020304" pitchFamily="18" charset="0"/>
              </a:rPr>
              <a:t>receives all necessary documentation, </a:t>
            </a:r>
            <a:r>
              <a:rPr lang="en-US" sz="2400" dirty="0" smtClean="0">
                <a:latin typeface="Times New Roman" panose="02020603050405020304" pitchFamily="18" charset="0"/>
                <a:cs typeface="Times New Roman" panose="02020603050405020304" pitchFamily="18" charset="0"/>
              </a:rPr>
              <a:t>our office </a:t>
            </a:r>
            <a:r>
              <a:rPr lang="en-US" sz="2400" dirty="0">
                <a:latin typeface="Times New Roman" panose="02020603050405020304" pitchFamily="18" charset="0"/>
                <a:cs typeface="Times New Roman" panose="02020603050405020304" pitchFamily="18" charset="0"/>
              </a:rPr>
              <a:t>will determine eligibility of the position and the proposed employee for H-1B status. </a:t>
            </a:r>
            <a:r>
              <a:rPr lang="en-US" sz="2400" dirty="0" smtClean="0">
                <a:latin typeface="Times New Roman" panose="02020603050405020304" pitchFamily="18" charset="0"/>
                <a:cs typeface="Times New Roman" panose="02020603050405020304" pitchFamily="18" charset="0"/>
              </a:rPr>
              <a:t>OEI </a:t>
            </a:r>
            <a:r>
              <a:rPr lang="en-US" sz="2400" dirty="0">
                <a:latin typeface="Times New Roman" panose="02020603050405020304" pitchFamily="18" charset="0"/>
                <a:cs typeface="Times New Roman" panose="02020603050405020304" pitchFamily="18" charset="0"/>
              </a:rPr>
              <a:t>may ask follow-up questions or for supplemental documents</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OEI </a:t>
            </a:r>
            <a:r>
              <a:rPr lang="en-US" sz="2400" dirty="0">
                <a:latin typeface="Times New Roman" panose="02020603050405020304" pitchFamily="18" charset="0"/>
                <a:cs typeface="Times New Roman" panose="02020603050405020304" pitchFamily="18" charset="0"/>
              </a:rPr>
              <a:t>will determine the </a:t>
            </a:r>
            <a:r>
              <a:rPr lang="en-US" sz="2400" b="1" dirty="0">
                <a:latin typeface="Times New Roman" panose="02020603050405020304" pitchFamily="18" charset="0"/>
                <a:cs typeface="Times New Roman" panose="02020603050405020304" pitchFamily="18" charset="0"/>
              </a:rPr>
              <a:t>prevailing wage </a:t>
            </a:r>
            <a:r>
              <a:rPr lang="en-US" sz="2400" dirty="0">
                <a:latin typeface="Times New Roman" panose="02020603050405020304" pitchFamily="18" charset="0"/>
                <a:cs typeface="Times New Roman" panose="02020603050405020304" pitchFamily="18" charset="0"/>
              </a:rPr>
              <a:t>for the position and submit the </a:t>
            </a:r>
            <a:r>
              <a:rPr lang="en-US" sz="2400" b="1" dirty="0">
                <a:latin typeface="Times New Roman" panose="02020603050405020304" pitchFamily="18" charset="0"/>
                <a:cs typeface="Times New Roman" panose="02020603050405020304" pitchFamily="18" charset="0"/>
              </a:rPr>
              <a:t>Labor Condition Application (LCA) </a:t>
            </a:r>
            <a:r>
              <a:rPr lang="en-US" sz="2400" dirty="0">
                <a:latin typeface="Times New Roman" panose="02020603050405020304" pitchFamily="18" charset="0"/>
                <a:cs typeface="Times New Roman" panose="02020603050405020304" pitchFamily="18" charset="0"/>
              </a:rPr>
              <a:t>to the </a:t>
            </a:r>
            <a:r>
              <a:rPr lang="en-US" sz="2400" b="1" dirty="0">
                <a:latin typeface="Times New Roman" panose="02020603050405020304" pitchFamily="18" charset="0"/>
                <a:cs typeface="Times New Roman" panose="02020603050405020304" pitchFamily="18" charset="0"/>
              </a:rPr>
              <a:t>Department of Labor for certification</a:t>
            </a:r>
            <a:r>
              <a:rPr lang="en-US" sz="2400" dirty="0">
                <a:latin typeface="Times New Roman" panose="02020603050405020304" pitchFamily="18" charset="0"/>
                <a:cs typeface="Times New Roman" panose="02020603050405020304" pitchFamily="18" charset="0"/>
              </a:rPr>
              <a:t>. </a:t>
            </a:r>
          </a:p>
          <a:p>
            <a:pPr marL="11430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hiring department and Human Resources will both post a </a:t>
            </a:r>
            <a:r>
              <a:rPr lang="en-US" sz="2400" b="1" dirty="0" smtClean="0">
                <a:latin typeface="Times New Roman" panose="02020603050405020304" pitchFamily="18" charset="0"/>
                <a:cs typeface="Times New Roman" panose="02020603050405020304" pitchFamily="18" charset="0"/>
              </a:rPr>
              <a:t>“Notice </a:t>
            </a:r>
            <a:r>
              <a:rPr lang="en-US" sz="2400" b="1" dirty="0">
                <a:latin typeface="Times New Roman" panose="02020603050405020304" pitchFamily="18" charset="0"/>
                <a:cs typeface="Times New Roman" panose="02020603050405020304" pitchFamily="18" charset="0"/>
              </a:rPr>
              <a:t>of </a:t>
            </a:r>
            <a:r>
              <a:rPr lang="en-US" sz="2400" b="1" dirty="0" smtClean="0">
                <a:latin typeface="Times New Roman" panose="02020603050405020304" pitchFamily="18" charset="0"/>
                <a:cs typeface="Times New Roman" panose="02020603050405020304" pitchFamily="18" charset="0"/>
              </a:rPr>
              <a:t>Filing”</a:t>
            </a:r>
            <a:r>
              <a:rPr lang="en-US" sz="2400" dirty="0" smtClean="0">
                <a:latin typeface="Times New Roman" panose="02020603050405020304" pitchFamily="18" charset="0"/>
                <a:cs typeface="Times New Roman" panose="02020603050405020304" pitchFamily="18" charset="0"/>
              </a:rPr>
              <a:t> for the </a:t>
            </a:r>
            <a:r>
              <a:rPr lang="en-US" sz="2400" dirty="0">
                <a:latin typeface="Times New Roman" panose="02020603050405020304" pitchFamily="18" charset="0"/>
                <a:cs typeface="Times New Roman" panose="02020603050405020304" pitchFamily="18" charset="0"/>
              </a:rPr>
              <a:t>LCA in their respective departments for a minimum of 10 business days</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88586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53" y="1"/>
            <a:ext cx="9951247" cy="1046601"/>
          </a:xfrm>
        </p:spPr>
        <p:txBody>
          <a:bodyPr/>
          <a:lstStyle/>
          <a:p>
            <a:pPr algn="ctr"/>
            <a:r>
              <a:rPr lang="en-US" dirty="0">
                <a:latin typeface="Times New Roman" panose="02020603050405020304" pitchFamily="18" charset="0"/>
                <a:cs typeface="Times New Roman" panose="02020603050405020304" pitchFamily="18" charset="0"/>
              </a:rPr>
              <a:t>H-1B Petition Processing </a:t>
            </a:r>
            <a:r>
              <a:rPr lang="en-US" dirty="0" smtClean="0">
                <a:latin typeface="Times New Roman" panose="02020603050405020304" pitchFamily="18" charset="0"/>
                <a:cs typeface="Times New Roman" panose="02020603050405020304" pitchFamily="18" charset="0"/>
              </a:rPr>
              <a:t>Timeline</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002054" y="1046602"/>
            <a:ext cx="9654140" cy="5588427"/>
          </a:xfrm>
        </p:spPr>
        <p:txBody>
          <a:bodyPr/>
          <a:lstStyle/>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During </a:t>
            </a:r>
            <a:r>
              <a:rPr lang="en-US" sz="2400" dirty="0">
                <a:latin typeface="Times New Roman" panose="02020603050405020304" pitchFamily="18" charset="0"/>
                <a:cs typeface="Times New Roman" panose="02020603050405020304" pitchFamily="18" charset="0"/>
              </a:rPr>
              <a:t>this time, </a:t>
            </a:r>
            <a:r>
              <a:rPr lang="en-US" sz="2400" dirty="0" smtClean="0">
                <a:latin typeface="Times New Roman" panose="02020603050405020304" pitchFamily="18" charset="0"/>
                <a:cs typeface="Times New Roman" panose="02020603050405020304" pitchFamily="18" charset="0"/>
              </a:rPr>
              <a:t>OEI </a:t>
            </a:r>
            <a:r>
              <a:rPr lang="en-US" sz="2400" dirty="0">
                <a:latin typeface="Times New Roman" panose="02020603050405020304" pitchFamily="18" charset="0"/>
                <a:cs typeface="Times New Roman" panose="02020603050405020304" pitchFamily="18" charset="0"/>
              </a:rPr>
              <a:t>is preparing the petition.  This will include documentation that the </a:t>
            </a:r>
            <a:r>
              <a:rPr lang="en-US" sz="2400" b="1" dirty="0">
                <a:latin typeface="Times New Roman" panose="02020603050405020304" pitchFamily="18" charset="0"/>
                <a:cs typeface="Times New Roman" panose="02020603050405020304" pitchFamily="18" charset="0"/>
              </a:rPr>
              <a:t>position is a specialty occupation </a:t>
            </a:r>
            <a:r>
              <a:rPr lang="en-US" sz="2400" dirty="0">
                <a:latin typeface="Times New Roman" panose="02020603050405020304" pitchFamily="18" charset="0"/>
                <a:cs typeface="Times New Roman" panose="02020603050405020304" pitchFamily="18" charset="0"/>
              </a:rPr>
              <a:t>and that the </a:t>
            </a:r>
            <a:r>
              <a:rPr lang="en-US" sz="2400" b="1" dirty="0">
                <a:latin typeface="Times New Roman" panose="02020603050405020304" pitchFamily="18" charset="0"/>
                <a:cs typeface="Times New Roman" panose="02020603050405020304" pitchFamily="18" charset="0"/>
              </a:rPr>
              <a:t>employee is eligible to hold the position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114300" indent="0">
              <a:buNone/>
            </a:pP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may include obtaining </a:t>
            </a:r>
            <a:r>
              <a:rPr lang="en-US" sz="2400" b="1" dirty="0">
                <a:latin typeface="Times New Roman" panose="02020603050405020304" pitchFamily="18" charset="0"/>
                <a:cs typeface="Times New Roman" panose="02020603050405020304" pitchFamily="18" charset="0"/>
              </a:rPr>
              <a:t>foreign transcript evaluations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OEI </a:t>
            </a:r>
            <a:r>
              <a:rPr lang="en-US" sz="2400" dirty="0">
                <a:latin typeface="Times New Roman" panose="02020603050405020304" pitchFamily="18" charset="0"/>
                <a:cs typeface="Times New Roman" panose="02020603050405020304" pitchFamily="18" charset="0"/>
              </a:rPr>
              <a:t>will contact the hiring department to help draft a </a:t>
            </a:r>
            <a:r>
              <a:rPr lang="en-US" sz="2400" b="1" dirty="0">
                <a:latin typeface="Times New Roman" panose="02020603050405020304" pitchFamily="18" charset="0"/>
                <a:cs typeface="Times New Roman" panose="02020603050405020304" pitchFamily="18" charset="0"/>
              </a:rPr>
              <a:t>letter of support</a:t>
            </a:r>
            <a:r>
              <a:rPr lang="en-US" sz="2400" dirty="0">
                <a:latin typeface="Times New Roman" panose="02020603050405020304" pitchFamily="18" charset="0"/>
                <a:cs typeface="Times New Roman" panose="02020603050405020304" pitchFamily="18" charset="0"/>
              </a:rPr>
              <a:t> for the employee to include in the petition</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OEI </a:t>
            </a:r>
            <a:r>
              <a:rPr lang="en-US" sz="2400" dirty="0">
                <a:latin typeface="Times New Roman" panose="02020603050405020304" pitchFamily="18" charset="0"/>
                <a:cs typeface="Times New Roman" panose="02020603050405020304" pitchFamily="18" charset="0"/>
              </a:rPr>
              <a:t>will work with the </a:t>
            </a:r>
            <a:r>
              <a:rPr lang="en-US" sz="2400" dirty="0" smtClean="0">
                <a:latin typeface="Times New Roman" panose="02020603050405020304" pitchFamily="18" charset="0"/>
                <a:cs typeface="Times New Roman" panose="02020603050405020304" pitchFamily="18" charset="0"/>
              </a:rPr>
              <a:t>department and account payable office </a:t>
            </a:r>
            <a:r>
              <a:rPr lang="en-US" sz="2400" dirty="0">
                <a:latin typeface="Times New Roman" panose="02020603050405020304" pitchFamily="18" charset="0"/>
                <a:cs typeface="Times New Roman" panose="02020603050405020304" pitchFamily="18" charset="0"/>
              </a:rPr>
              <a:t>to request </a:t>
            </a:r>
            <a:r>
              <a:rPr lang="en-US" sz="2400" b="1" dirty="0">
                <a:latin typeface="Times New Roman" panose="02020603050405020304" pitchFamily="18" charset="0"/>
                <a:cs typeface="Times New Roman" panose="02020603050405020304" pitchFamily="18" charset="0"/>
              </a:rPr>
              <a:t>separate checks </a:t>
            </a:r>
            <a:r>
              <a:rPr lang="en-US" sz="2400" b="1" dirty="0" smtClean="0">
                <a:latin typeface="Times New Roman" panose="02020603050405020304" pitchFamily="18" charset="0"/>
                <a:cs typeface="Times New Roman" panose="02020603050405020304" pitchFamily="18" charset="0"/>
              </a:rPr>
              <a:t>for the Petition Filling Fees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submit the completed H-1B petition to U.S. </a:t>
            </a:r>
            <a:r>
              <a:rPr lang="en-US" sz="2400" dirty="0" smtClean="0">
                <a:latin typeface="Times New Roman" panose="02020603050405020304" pitchFamily="18" charset="0"/>
                <a:cs typeface="Times New Roman" panose="02020603050405020304" pitchFamily="18" charset="0"/>
              </a:rPr>
              <a:t>USCIS. </a:t>
            </a:r>
            <a:r>
              <a:rPr lang="en-US" sz="2400" dirty="0">
                <a:latin typeface="Times New Roman" panose="02020603050405020304" pitchFamily="18" charset="0"/>
                <a:cs typeface="Times New Roman" panose="02020603050405020304" pitchFamily="18" charset="0"/>
              </a:rPr>
              <a:t>USCIS will </a:t>
            </a:r>
            <a:r>
              <a:rPr lang="en-US" sz="2400" b="1" dirty="0">
                <a:latin typeface="Times New Roman" panose="02020603050405020304" pitchFamily="18" charset="0"/>
                <a:cs typeface="Times New Roman" panose="02020603050405020304" pitchFamily="18" charset="0"/>
              </a:rPr>
              <a:t>approve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deny</a:t>
            </a:r>
            <a:r>
              <a:rPr lang="en-US" sz="2400" dirty="0">
                <a:latin typeface="Times New Roman" panose="02020603050405020304" pitchFamily="18" charset="0"/>
                <a:cs typeface="Times New Roman" panose="02020603050405020304" pitchFamily="18" charset="0"/>
              </a:rPr>
              <a:t>, or ask for more </a:t>
            </a:r>
            <a:r>
              <a:rPr lang="en-US" sz="2400" b="1" dirty="0">
                <a:latin typeface="Times New Roman" panose="02020603050405020304" pitchFamily="18" charset="0"/>
                <a:cs typeface="Times New Roman" panose="02020603050405020304" pitchFamily="18" charset="0"/>
              </a:rPr>
              <a:t>evidence regarding the petition</a:t>
            </a:r>
            <a:r>
              <a:rPr lang="en-US" sz="24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920365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54" y="1"/>
            <a:ext cx="10039382" cy="1145753"/>
          </a:xfrm>
        </p:spPr>
        <p:txBody>
          <a:bodyPr/>
          <a:lstStyle/>
          <a:p>
            <a:pPr algn="ctr"/>
            <a:r>
              <a:rPr lang="en-US" dirty="0">
                <a:latin typeface="Times New Roman" panose="02020603050405020304" pitchFamily="18" charset="0"/>
                <a:cs typeface="Times New Roman" panose="02020603050405020304" pitchFamily="18" charset="0"/>
              </a:rPr>
              <a:t>H-1B Petition Processing Timeline </a:t>
            </a:r>
            <a:endParaRPr lang="en-US" dirty="0"/>
          </a:p>
        </p:txBody>
      </p:sp>
      <p:sp>
        <p:nvSpPr>
          <p:cNvPr id="3" name="Text Placeholder 2"/>
          <p:cNvSpPr>
            <a:spLocks noGrp="1"/>
          </p:cNvSpPr>
          <p:nvPr>
            <p:ph type="body" idx="1"/>
          </p:nvPr>
        </p:nvSpPr>
        <p:spPr>
          <a:xfrm>
            <a:off x="2002054" y="1255923"/>
            <a:ext cx="9654140" cy="5379106"/>
          </a:xfrm>
        </p:spPr>
        <p:txBody>
          <a:bodyPr/>
          <a:lstStyle/>
          <a:p>
            <a:r>
              <a:rPr lang="en-US" sz="2400" dirty="0" smtClean="0">
                <a:latin typeface="Times New Roman" panose="02020603050405020304" pitchFamily="18" charset="0"/>
                <a:cs typeface="Times New Roman" panose="02020603050405020304" pitchFamily="18" charset="0"/>
              </a:rPr>
              <a:t>Once OEI </a:t>
            </a:r>
            <a:r>
              <a:rPr lang="en-US" sz="2400" dirty="0">
                <a:latin typeface="Times New Roman" panose="02020603050405020304" pitchFamily="18" charset="0"/>
                <a:cs typeface="Times New Roman" panose="02020603050405020304" pitchFamily="18" charset="0"/>
              </a:rPr>
              <a:t>receives the </a:t>
            </a:r>
            <a:r>
              <a:rPr lang="en-US" sz="2400" b="1" dirty="0" smtClean="0">
                <a:latin typeface="Times New Roman" panose="02020603050405020304" pitchFamily="18" charset="0"/>
                <a:cs typeface="Times New Roman" panose="02020603050405020304" pitchFamily="18" charset="0"/>
              </a:rPr>
              <a:t>“H-1B </a:t>
            </a:r>
            <a:r>
              <a:rPr lang="en-US" sz="2400" b="1" dirty="0">
                <a:latin typeface="Times New Roman" panose="02020603050405020304" pitchFamily="18" charset="0"/>
                <a:cs typeface="Times New Roman" panose="02020603050405020304" pitchFamily="18" charset="0"/>
              </a:rPr>
              <a:t>Approval </a:t>
            </a:r>
            <a:r>
              <a:rPr lang="en-US" sz="2400" b="1" dirty="0" smtClean="0">
                <a:latin typeface="Times New Roman" panose="02020603050405020304" pitchFamily="18" charset="0"/>
                <a:cs typeface="Times New Roman" panose="02020603050405020304" pitchFamily="18" charset="0"/>
              </a:rPr>
              <a:t>Notice” </a:t>
            </a:r>
            <a:r>
              <a:rPr lang="en-US" sz="2400" dirty="0">
                <a:latin typeface="Times New Roman" panose="02020603050405020304" pitchFamily="18" charset="0"/>
                <a:cs typeface="Times New Roman" panose="02020603050405020304" pitchFamily="18" charset="0"/>
              </a:rPr>
              <a:t>it will be sent to the </a:t>
            </a:r>
            <a:r>
              <a:rPr lang="en-US" sz="2400" dirty="0" smtClean="0">
                <a:latin typeface="Times New Roman" panose="02020603050405020304" pitchFamily="18" charset="0"/>
                <a:cs typeface="Times New Roman" panose="02020603050405020304" pitchFamily="18" charset="0"/>
              </a:rPr>
              <a:t>employee and a copy to the department and human resource office.</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the employee is outside the US, they must apply for an H-1B visa stamp at a </a:t>
            </a:r>
            <a:r>
              <a:rPr lang="en-US" sz="2400" dirty="0" smtClean="0">
                <a:latin typeface="Times New Roman" panose="02020603050405020304" pitchFamily="18" charset="0"/>
                <a:cs typeface="Times New Roman" panose="02020603050405020304" pitchFamily="18" charset="0"/>
              </a:rPr>
              <a:t>U.S. </a:t>
            </a:r>
            <a:r>
              <a:rPr lang="en-US" sz="2400" dirty="0">
                <a:latin typeface="Times New Roman" panose="02020603050405020304" pitchFamily="18" charset="0"/>
                <a:cs typeface="Times New Roman" panose="02020603050405020304" pitchFamily="18" charset="0"/>
              </a:rPr>
              <a:t>Embassy. </a:t>
            </a: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will take a minimum of two weeks. </a:t>
            </a:r>
            <a:endParaRPr lang="en-US" sz="2400" dirty="0" smtClean="0">
              <a:latin typeface="Times New Roman" panose="02020603050405020304" pitchFamily="18" charset="0"/>
              <a:cs typeface="Times New Roman" panose="02020603050405020304" pitchFamily="18" charset="0"/>
            </a:endParaRPr>
          </a:p>
          <a:p>
            <a:pPr marL="11430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new employee may </a:t>
            </a:r>
            <a:r>
              <a:rPr lang="en-US" sz="2400" dirty="0" smtClean="0">
                <a:latin typeface="Times New Roman" panose="02020603050405020304" pitchFamily="18" charset="0"/>
                <a:cs typeface="Times New Roman" panose="02020603050405020304" pitchFamily="18" charset="0"/>
              </a:rPr>
              <a:t>begin his/her employment </a:t>
            </a:r>
            <a:r>
              <a:rPr lang="en-US" sz="2400" dirty="0">
                <a:latin typeface="Times New Roman" panose="02020603050405020304" pitchFamily="18" charset="0"/>
                <a:cs typeface="Times New Roman" panose="02020603050405020304" pitchFamily="18" charset="0"/>
              </a:rPr>
              <a:t>on the requested start date or </a:t>
            </a:r>
            <a:r>
              <a:rPr lang="en-US" sz="2400" dirty="0" smtClean="0">
                <a:latin typeface="Times New Roman" panose="02020603050405020304" pitchFamily="18" charset="0"/>
                <a:cs typeface="Times New Roman" panose="02020603050405020304" pitchFamily="18" charset="0"/>
              </a:rPr>
              <a:t>on the date that the petition Approval </a:t>
            </a:r>
            <a:r>
              <a:rPr lang="en-US" sz="2400" dirty="0">
                <a:latin typeface="Times New Roman" panose="02020603050405020304" pitchFamily="18" charset="0"/>
                <a:cs typeface="Times New Roman" panose="02020603050405020304" pitchFamily="18" charset="0"/>
              </a:rPr>
              <a:t>Notice arrives, whichever is later.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Once </a:t>
            </a:r>
            <a:r>
              <a:rPr lang="en-US" sz="2400" dirty="0">
                <a:latin typeface="Times New Roman" panose="02020603050405020304" pitchFamily="18" charset="0"/>
                <a:cs typeface="Times New Roman" panose="02020603050405020304" pitchFamily="18" charset="0"/>
              </a:rPr>
              <a:t>the employee arrives on campus they will need to complete steps with Human </a:t>
            </a:r>
            <a:r>
              <a:rPr lang="en-US" sz="2400" dirty="0" smtClean="0">
                <a:latin typeface="Times New Roman" panose="02020603050405020304" pitchFamily="18" charset="0"/>
                <a:cs typeface="Times New Roman" panose="02020603050405020304" pitchFamily="18" charset="0"/>
              </a:rPr>
              <a:t>Resources Office to complete and sign tax documents.</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83899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066" y="-385591"/>
            <a:ext cx="10308116" cy="1690689"/>
          </a:xfrm>
        </p:spPr>
        <p:txBody>
          <a:bodyPr>
            <a:normAutofit fontScale="90000"/>
          </a:bodyPr>
          <a:lstStyle/>
          <a:p>
            <a:pPr algn="ctr"/>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Typical Time Frame for an H-1B </a:t>
            </a:r>
            <a:r>
              <a:rPr lang="en-US" dirty="0" smtClean="0">
                <a:latin typeface="Times New Roman" panose="02020603050405020304" pitchFamily="18" charset="0"/>
                <a:cs typeface="Times New Roman" panose="02020603050405020304" pitchFamily="18" charset="0"/>
              </a:rPr>
              <a:t>Petition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002054" y="1305098"/>
            <a:ext cx="9654140" cy="5329931"/>
          </a:xfrm>
        </p:spPr>
        <p:txBody>
          <a:bodyPr/>
          <a:lstStyle/>
          <a:p>
            <a:pPr marL="114300" indent="0">
              <a:buNone/>
            </a:pPr>
            <a:endParaRPr lang="en-US" sz="2400" b="1" i="1" dirty="0" smtClean="0">
              <a:latin typeface="Times New Roman" panose="02020603050405020304" pitchFamily="18" charset="0"/>
              <a:cs typeface="Times New Roman" panose="02020603050405020304" pitchFamily="18" charset="0"/>
            </a:endParaRPr>
          </a:p>
          <a:p>
            <a:pPr marL="114300" indent="0">
              <a:buNone/>
            </a:pPr>
            <a:r>
              <a:rPr lang="en-US" sz="2400" b="1" dirty="0" smtClean="0">
                <a:latin typeface="Times New Roman" panose="02020603050405020304" pitchFamily="18" charset="0"/>
                <a:cs typeface="Times New Roman" panose="02020603050405020304" pitchFamily="18" charset="0"/>
              </a:rPr>
              <a:t>Review </a:t>
            </a:r>
            <a:r>
              <a:rPr lang="en-US" sz="2400" b="1" dirty="0">
                <a:latin typeface="Times New Roman" panose="02020603050405020304" pitchFamily="18" charset="0"/>
                <a:cs typeface="Times New Roman" panose="02020603050405020304" pitchFamily="18" charset="0"/>
              </a:rPr>
              <a:t>Position Eligibility. 1-2 </a:t>
            </a:r>
            <a:r>
              <a:rPr lang="en-US" sz="2400" b="1" dirty="0" smtClean="0">
                <a:latin typeface="Times New Roman" panose="02020603050405020304" pitchFamily="18" charset="0"/>
                <a:cs typeface="Times New Roman" panose="02020603050405020304" pitchFamily="18" charset="0"/>
              </a:rPr>
              <a:t>Weeks</a:t>
            </a:r>
          </a:p>
          <a:p>
            <a:pPr marL="114300" indent="0">
              <a:buNone/>
            </a:pPr>
            <a:endParaRPr lang="en-US" i="1" dirty="0" smtClean="0"/>
          </a:p>
          <a:p>
            <a:r>
              <a:rPr lang="en-US" sz="2400" dirty="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EI, </a:t>
            </a:r>
            <a:r>
              <a:rPr lang="en-US" sz="2400" dirty="0">
                <a:latin typeface="Times New Roman" panose="02020603050405020304" pitchFamily="18" charset="0"/>
                <a:cs typeface="Times New Roman" panose="02020603050405020304" pitchFamily="18" charset="0"/>
              </a:rPr>
              <a:t>will review the job description, minimum requirements, wage offered. Ideally this occurs before the application process if international applicants are anticipated</a:t>
            </a:r>
            <a:r>
              <a:rPr lang="en-US" sz="2400" dirty="0" smtClean="0">
                <a:latin typeface="Times New Roman" panose="02020603050405020304" pitchFamily="18" charset="0"/>
                <a:cs typeface="Times New Roman" panose="02020603050405020304" pitchFamily="18" charset="0"/>
              </a:rPr>
              <a:t>.</a:t>
            </a:r>
          </a:p>
          <a:p>
            <a:pPr marL="114300" indent="0">
              <a:buNone/>
            </a:pPr>
            <a:endParaRPr lang="en-US" sz="2400" dirty="0">
              <a:latin typeface="Times New Roman" panose="02020603050405020304" pitchFamily="18" charset="0"/>
              <a:cs typeface="Times New Roman" panose="02020603050405020304" pitchFamily="18" charset="0"/>
            </a:endParaRPr>
          </a:p>
          <a:p>
            <a:pPr marL="114300" indent="0">
              <a:buNone/>
            </a:pPr>
            <a:r>
              <a:rPr lang="en-US" sz="2400" b="1" dirty="0">
                <a:latin typeface="Times New Roman" panose="02020603050405020304" pitchFamily="18" charset="0"/>
                <a:cs typeface="Times New Roman" panose="02020603050405020304" pitchFamily="18" charset="0"/>
              </a:rPr>
              <a:t>Review Employee’s Eligibility - 1 </a:t>
            </a:r>
            <a:r>
              <a:rPr lang="en-US" sz="2400" b="1" dirty="0" smtClean="0">
                <a:latin typeface="Times New Roman" panose="02020603050405020304" pitchFamily="18" charset="0"/>
                <a:cs typeface="Times New Roman" panose="02020603050405020304" pitchFamily="18" charset="0"/>
              </a:rPr>
              <a:t>Week</a:t>
            </a:r>
          </a:p>
          <a:p>
            <a:pPr marL="114300" indent="0">
              <a:buNone/>
            </a:pPr>
            <a:endParaRPr lang="en-US" sz="2400" b="1"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After verbal offer, </a:t>
            </a:r>
            <a:r>
              <a:rPr lang="en-US" sz="2400" dirty="0" smtClean="0">
                <a:latin typeface="Times New Roman" panose="02020603050405020304" pitchFamily="18" charset="0"/>
                <a:cs typeface="Times New Roman" panose="02020603050405020304" pitchFamily="18" charset="0"/>
              </a:rPr>
              <a:t>OEI </a:t>
            </a:r>
            <a:r>
              <a:rPr lang="en-US" sz="2400" dirty="0">
                <a:latin typeface="Times New Roman" panose="02020603050405020304" pitchFamily="18" charset="0"/>
                <a:cs typeface="Times New Roman" panose="02020603050405020304" pitchFamily="18" charset="0"/>
              </a:rPr>
              <a:t>reviews prospective employee’s </a:t>
            </a:r>
            <a:r>
              <a:rPr lang="en-US" sz="2400" b="1" dirty="0">
                <a:latin typeface="Times New Roman" panose="02020603050405020304" pitchFamily="18" charset="0"/>
                <a:cs typeface="Times New Roman" panose="02020603050405020304" pitchFamily="18" charset="0"/>
              </a:rPr>
              <a:t>CV and immigration history</a:t>
            </a:r>
            <a:r>
              <a:rPr lang="en-US" sz="2400" dirty="0">
                <a:latin typeface="Times New Roman" panose="02020603050405020304" pitchFamily="18" charset="0"/>
                <a:cs typeface="Times New Roman" panose="02020603050405020304" pitchFamily="18" charset="0"/>
              </a:rPr>
              <a:t> to determine eligibility for H-1B petition.</a:t>
            </a:r>
          </a:p>
          <a:p>
            <a:endParaRPr lang="en-US" sz="24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65915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endParaRPr lang="en-US" dirty="0"/>
          </a:p>
        </p:txBody>
      </p:sp>
      <p:sp>
        <p:nvSpPr>
          <p:cNvPr id="3" name="Text Placeholder 2"/>
          <p:cNvSpPr>
            <a:spLocks noGrp="1"/>
          </p:cNvSpPr>
          <p:nvPr>
            <p:ph type="body" idx="1"/>
          </p:nvPr>
        </p:nvSpPr>
        <p:spPr>
          <a:xfrm>
            <a:off x="2002054" y="1002535"/>
            <a:ext cx="9654140" cy="5632494"/>
          </a:xfrm>
        </p:spPr>
        <p:txBody>
          <a:bodyPr/>
          <a:lstStyle/>
          <a:p>
            <a:pPr marL="114300" indent="0">
              <a:buNone/>
            </a:pPr>
            <a:r>
              <a:rPr lang="en-US" sz="2400" b="1" dirty="0">
                <a:latin typeface="Times New Roman" panose="02020603050405020304" pitchFamily="18" charset="0"/>
                <a:cs typeface="Times New Roman" panose="02020603050405020304" pitchFamily="18" charset="0"/>
              </a:rPr>
              <a:t>Information Packets Completed. 1-2 </a:t>
            </a:r>
            <a:r>
              <a:rPr lang="en-US" sz="2400" b="1" dirty="0" smtClean="0">
                <a:latin typeface="Times New Roman" panose="02020603050405020304" pitchFamily="18" charset="0"/>
                <a:cs typeface="Times New Roman" panose="02020603050405020304" pitchFamily="18" charset="0"/>
              </a:rPr>
              <a:t>Weeks</a:t>
            </a:r>
          </a:p>
          <a:p>
            <a:pPr marL="11430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department complies information on </a:t>
            </a:r>
            <a:r>
              <a:rPr lang="en-US" sz="2400" b="1" dirty="0">
                <a:latin typeface="Times New Roman" panose="02020603050405020304" pitchFamily="18" charset="0"/>
                <a:cs typeface="Times New Roman" panose="02020603050405020304" pitchFamily="18" charset="0"/>
              </a:rPr>
              <a:t>wage data</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position information</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job description</a:t>
            </a:r>
            <a:r>
              <a:rPr lang="en-US" sz="2400"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export </a:t>
            </a:r>
            <a:r>
              <a:rPr lang="en-US" sz="2400" b="1" dirty="0">
                <a:latin typeface="Times New Roman" panose="02020603050405020304" pitchFamily="18" charset="0"/>
                <a:cs typeface="Times New Roman" panose="02020603050405020304" pitchFamily="18" charset="0"/>
              </a:rPr>
              <a:t>compliance </a:t>
            </a:r>
            <a:r>
              <a:rPr lang="en-US" sz="2400" b="1" dirty="0" smtClean="0">
                <a:latin typeface="Times New Roman" panose="02020603050405020304" pitchFamily="18" charset="0"/>
                <a:cs typeface="Times New Roman" panose="02020603050405020304" pitchFamily="18" charset="0"/>
              </a:rPr>
              <a:t>attestations, Department Compliance, and etc</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employee </a:t>
            </a:r>
            <a:r>
              <a:rPr lang="en-US" sz="2400" dirty="0">
                <a:latin typeface="Times New Roman" panose="02020603050405020304" pitchFamily="18" charset="0"/>
                <a:cs typeface="Times New Roman" panose="02020603050405020304" pitchFamily="18" charset="0"/>
              </a:rPr>
              <a:t>submits a packet with </a:t>
            </a:r>
            <a:r>
              <a:rPr lang="en-US" sz="2400" b="1" dirty="0">
                <a:latin typeface="Times New Roman" panose="02020603050405020304" pitchFamily="18" charset="0"/>
                <a:cs typeface="Times New Roman" panose="02020603050405020304" pitchFamily="18" charset="0"/>
              </a:rPr>
              <a:t>personal information</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educational credentials</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immigration </a:t>
            </a:r>
            <a:r>
              <a:rPr lang="en-US" sz="2400" b="1" dirty="0" smtClean="0">
                <a:latin typeface="Times New Roman" panose="02020603050405020304" pitchFamily="18" charset="0"/>
                <a:cs typeface="Times New Roman" panose="02020603050405020304" pitchFamily="18" charset="0"/>
              </a:rPr>
              <a:t>history </a:t>
            </a:r>
            <a:r>
              <a:rPr lang="en-US" sz="2400" dirty="0" smtClean="0">
                <a:latin typeface="Times New Roman" panose="02020603050405020304" pitchFamily="18" charset="0"/>
                <a:cs typeface="Times New Roman" panose="02020603050405020304" pitchFamily="18" charset="0"/>
              </a:rPr>
              <a:t>to </a:t>
            </a:r>
            <a:r>
              <a:rPr lang="en-US" sz="2400" b="1" dirty="0" smtClean="0">
                <a:latin typeface="Times New Roman" panose="02020603050405020304" pitchFamily="18" charset="0"/>
                <a:cs typeface="Times New Roman" panose="02020603050405020304" pitchFamily="18" charset="0"/>
              </a:rPr>
              <a:t>OEI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26943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54" y="1"/>
            <a:ext cx="9654140" cy="1377107"/>
          </a:xfrm>
        </p:spPr>
        <p:txBody>
          <a:bodyPr>
            <a:normAutofit fontScale="90000"/>
          </a:bodyPr>
          <a:lstStyle/>
          <a:p>
            <a:pPr algn="ctr"/>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r>
              <a:rPr lang="en-US" sz="4900" dirty="0" smtClean="0">
                <a:latin typeface="Times New Roman" panose="02020603050405020304" pitchFamily="18" charset="0"/>
                <a:cs typeface="Times New Roman" panose="02020603050405020304" pitchFamily="18" charset="0"/>
              </a:rPr>
              <a:t>OEI </a:t>
            </a:r>
            <a:r>
              <a:rPr lang="en-US" sz="4900" dirty="0">
                <a:latin typeface="Times New Roman" panose="02020603050405020304" pitchFamily="18" charset="0"/>
                <a:cs typeface="Times New Roman" panose="02020603050405020304" pitchFamily="18" charset="0"/>
              </a:rPr>
              <a:t>Compiles Petition</a:t>
            </a:r>
            <a:br>
              <a:rPr lang="en-US" sz="4900" dirty="0">
                <a:latin typeface="Times New Roman" panose="02020603050405020304" pitchFamily="18" charset="0"/>
                <a:cs typeface="Times New Roman" panose="02020603050405020304" pitchFamily="18" charset="0"/>
              </a:rPr>
            </a:br>
            <a:r>
              <a:rPr lang="en-US" dirty="0"/>
              <a:t/>
            </a:r>
            <a:br>
              <a:rPr lang="en-US" dirty="0"/>
            </a:br>
            <a:endParaRPr lang="en-US" dirty="0"/>
          </a:p>
        </p:txBody>
      </p:sp>
      <p:sp>
        <p:nvSpPr>
          <p:cNvPr id="3" name="Text Placeholder 2"/>
          <p:cNvSpPr>
            <a:spLocks noGrp="1"/>
          </p:cNvSpPr>
          <p:nvPr>
            <p:ph type="body" idx="1"/>
          </p:nvPr>
        </p:nvSpPr>
        <p:spPr>
          <a:xfrm>
            <a:off x="2002054" y="793214"/>
            <a:ext cx="9654140" cy="5841815"/>
          </a:xfrm>
        </p:spPr>
        <p:txBody>
          <a:bodyPr>
            <a:normAutofit fontScale="92500" lnSpcReduction="20000"/>
          </a:bodyPr>
          <a:lstStyle/>
          <a:p>
            <a:pPr marL="114300" indent="0">
              <a:buNone/>
            </a:pPr>
            <a:r>
              <a:rPr lang="en-US" b="1" dirty="0">
                <a:latin typeface="Times New Roman" panose="02020603050405020304" pitchFamily="18" charset="0"/>
                <a:cs typeface="Times New Roman" panose="02020603050405020304" pitchFamily="18" charset="0"/>
              </a:rPr>
              <a:t>4 W</a:t>
            </a:r>
            <a:r>
              <a:rPr lang="en-US" b="1" dirty="0" smtClean="0">
                <a:latin typeface="Times New Roman" panose="02020603050405020304" pitchFamily="18" charset="0"/>
                <a:cs typeface="Times New Roman" panose="02020603050405020304" pitchFamily="18" charset="0"/>
              </a:rPr>
              <a:t>eeks </a:t>
            </a:r>
            <a:r>
              <a:rPr lang="en-US" b="1" dirty="0">
                <a:latin typeface="Times New Roman" panose="02020603050405020304" pitchFamily="18" charset="0"/>
                <a:cs typeface="Times New Roman" panose="02020603050405020304" pitchFamily="18" charset="0"/>
              </a:rPr>
              <a:t>to 2 </a:t>
            </a:r>
            <a:r>
              <a:rPr lang="en-US" b="1" dirty="0" smtClean="0">
                <a:latin typeface="Times New Roman" panose="02020603050405020304" pitchFamily="18" charset="0"/>
                <a:cs typeface="Times New Roman" panose="02020603050405020304" pitchFamily="18" charset="0"/>
              </a:rPr>
              <a:t>Months</a:t>
            </a:r>
          </a:p>
          <a:p>
            <a:pPr marL="114300" indent="0">
              <a:buNone/>
            </a:pPr>
            <a:endParaRPr lang="en-US" sz="2400" b="1" i="1" dirty="0" smtClean="0">
              <a:latin typeface="Times New Roman" panose="02020603050405020304" pitchFamily="18" charset="0"/>
              <a:cs typeface="Times New Roman" panose="02020603050405020304" pitchFamily="18" charset="0"/>
            </a:endParaRPr>
          </a:p>
          <a:p>
            <a:pPr marL="114300" indent="0">
              <a:buNone/>
            </a:pPr>
            <a:r>
              <a:rPr lang="en-US" sz="2400" b="1" dirty="0" smtClean="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Weeks</a:t>
            </a:r>
            <a:endParaRPr lang="en-US"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Letters are drafted and send to department for </a:t>
            </a:r>
            <a:r>
              <a:rPr lang="en-US" sz="2400" dirty="0" smtClean="0">
                <a:latin typeface="Times New Roman" panose="02020603050405020304" pitchFamily="18" charset="0"/>
                <a:cs typeface="Times New Roman" panose="02020603050405020304" pitchFamily="18" charset="0"/>
              </a:rPr>
              <a:t>review. </a:t>
            </a:r>
            <a:endParaRPr lang="en-US" sz="2400" dirty="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Checks or Money Orders </a:t>
            </a:r>
            <a:r>
              <a:rPr lang="en-US" sz="2400" dirty="0">
                <a:latin typeface="Times New Roman" panose="02020603050405020304" pitchFamily="18" charset="0"/>
                <a:cs typeface="Times New Roman" panose="02020603050405020304" pitchFamily="18" charset="0"/>
              </a:rPr>
              <a:t>are requested.</a:t>
            </a:r>
          </a:p>
          <a:p>
            <a:pPr lvl="0"/>
            <a:r>
              <a:rPr lang="en-US" sz="2400" dirty="0" smtClean="0">
                <a:latin typeface="Times New Roman" panose="02020603050405020304" pitchFamily="18" charset="0"/>
                <a:cs typeface="Times New Roman" panose="02020603050405020304" pitchFamily="18" charset="0"/>
              </a:rPr>
              <a:t>Immigration Forms </a:t>
            </a:r>
            <a:r>
              <a:rPr lang="en-US" sz="2400" dirty="0">
                <a:latin typeface="Times New Roman" panose="02020603050405020304" pitchFamily="18" charset="0"/>
                <a:cs typeface="Times New Roman" panose="02020603050405020304" pitchFamily="18" charset="0"/>
              </a:rPr>
              <a:t>are completed.</a:t>
            </a:r>
          </a:p>
          <a:p>
            <a:pPr>
              <a:buFont typeface="Wingdings" panose="05000000000000000000" pitchFamily="2" charset="2"/>
              <a:buChar char="§"/>
            </a:pPr>
            <a:endParaRPr lang="en-US" b="1" dirty="0" smtClean="0"/>
          </a:p>
          <a:p>
            <a:pPr marL="114300" indent="0">
              <a:buNone/>
            </a:pPr>
            <a:r>
              <a:rPr lang="en-US" sz="2400" b="1" dirty="0">
                <a:latin typeface="Times New Roman" panose="02020603050405020304" pitchFamily="18" charset="0"/>
                <a:cs typeface="Times New Roman" panose="02020603050405020304" pitchFamily="18" charset="0"/>
              </a:rPr>
              <a:t>2 Weeks</a:t>
            </a:r>
          </a:p>
          <a:p>
            <a:pPr lvl="0"/>
            <a:r>
              <a:rPr lang="en-US" sz="2400" b="1" dirty="0">
                <a:latin typeface="Times New Roman" panose="02020603050405020304" pitchFamily="18" charset="0"/>
                <a:cs typeface="Times New Roman" panose="02020603050405020304" pitchFamily="18" charset="0"/>
              </a:rPr>
              <a:t>Labor Condition Application </a:t>
            </a:r>
            <a:r>
              <a:rPr lang="en-US" sz="2400" dirty="0">
                <a:latin typeface="Times New Roman" panose="02020603050405020304" pitchFamily="18" charset="0"/>
                <a:cs typeface="Times New Roman" panose="02020603050405020304" pitchFamily="18" charset="0"/>
              </a:rPr>
              <a:t>is submitted to </a:t>
            </a:r>
            <a:r>
              <a:rPr lang="en-US" sz="2400" b="1" dirty="0">
                <a:latin typeface="Times New Roman" panose="02020603050405020304" pitchFamily="18" charset="0"/>
                <a:cs typeface="Times New Roman" panose="02020603050405020304" pitchFamily="18" charset="0"/>
              </a:rPr>
              <a:t>Department of Labor</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Posting </a:t>
            </a:r>
            <a:r>
              <a:rPr lang="en-US" sz="2400" b="1" dirty="0">
                <a:latin typeface="Times New Roman" panose="02020603050405020304" pitchFamily="18" charset="0"/>
                <a:cs typeface="Times New Roman" panose="02020603050405020304" pitchFamily="18" charset="0"/>
              </a:rPr>
              <a:t>Notice of Filling </a:t>
            </a:r>
            <a:r>
              <a:rPr lang="en-US" sz="2400" dirty="0">
                <a:latin typeface="Times New Roman" panose="02020603050405020304" pitchFamily="18" charset="0"/>
                <a:cs typeface="Times New Roman" panose="02020603050405020304" pitchFamily="18" charset="0"/>
              </a:rPr>
              <a:t>with HR and Department for a minimum number of 10 </a:t>
            </a:r>
            <a:r>
              <a:rPr lang="en-US" sz="2400" dirty="0" smtClean="0">
                <a:latin typeface="Times New Roman" panose="02020603050405020304" pitchFamily="18" charset="0"/>
                <a:cs typeface="Times New Roman" panose="02020603050405020304" pitchFamily="18" charset="0"/>
              </a:rPr>
              <a:t>business days.</a:t>
            </a:r>
          </a:p>
          <a:p>
            <a:pPr lvl="0"/>
            <a:endParaRPr lang="en-US" sz="2400" dirty="0" smtClean="0">
              <a:latin typeface="Times New Roman" panose="02020603050405020304" pitchFamily="18" charset="0"/>
              <a:cs typeface="Times New Roman" panose="02020603050405020304" pitchFamily="18" charset="0"/>
            </a:endParaRPr>
          </a:p>
          <a:p>
            <a:pPr marL="114300" indent="0">
              <a:buNone/>
            </a:pPr>
            <a:r>
              <a:rPr lang="en-US" sz="2600" b="1" dirty="0">
                <a:latin typeface="Times New Roman" panose="02020603050405020304" pitchFamily="18" charset="0"/>
                <a:cs typeface="Times New Roman" panose="02020603050405020304" pitchFamily="18" charset="0"/>
              </a:rPr>
              <a:t>1-2 </a:t>
            </a:r>
            <a:r>
              <a:rPr lang="en-US" sz="2600" b="1" dirty="0" smtClean="0">
                <a:latin typeface="Times New Roman" panose="02020603050405020304" pitchFamily="18" charset="0"/>
                <a:cs typeface="Times New Roman" panose="02020603050405020304" pitchFamily="18" charset="0"/>
              </a:rPr>
              <a:t>Months</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If needed in complex cases, a </a:t>
            </a:r>
            <a:r>
              <a:rPr lang="en-US" sz="2600" b="1" dirty="0">
                <a:latin typeface="Times New Roman" panose="02020603050405020304" pitchFamily="18" charset="0"/>
                <a:cs typeface="Times New Roman" panose="02020603050405020304" pitchFamily="18" charset="0"/>
              </a:rPr>
              <a:t>Prevailing Wage Determination </a:t>
            </a:r>
            <a:r>
              <a:rPr lang="en-US" sz="2600" dirty="0">
                <a:latin typeface="Times New Roman" panose="02020603050405020304" pitchFamily="18" charset="0"/>
                <a:cs typeface="Times New Roman" panose="02020603050405020304" pitchFamily="18" charset="0"/>
              </a:rPr>
              <a:t>is issued by the Department of Labor.</a:t>
            </a:r>
          </a:p>
          <a:p>
            <a:pPr marL="114300" lvl="0" indent="0">
              <a:buNone/>
            </a:pPr>
            <a:endParaRPr lang="en-US" sz="2400" dirty="0">
              <a:latin typeface="Times New Roman" panose="02020603050405020304" pitchFamily="18" charset="0"/>
              <a:cs typeface="Times New Roman" panose="02020603050405020304" pitchFamily="18" charset="0"/>
            </a:endParaRPr>
          </a:p>
          <a:p>
            <a:pPr marL="114300" indent="0">
              <a:buNone/>
            </a:pPr>
            <a:endParaRPr lang="en-US" b="1" dirty="0"/>
          </a:p>
        </p:txBody>
      </p:sp>
    </p:spTree>
    <p:extLst>
      <p:ext uri="{BB962C8B-B14F-4D97-AF65-F5344CB8AC3E}">
        <p14:creationId xmlns:p14="http://schemas.microsoft.com/office/powerpoint/2010/main" val="2277866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Submit Petition to USCIS</a:t>
            </a:r>
            <a:r>
              <a:rPr lang="en-US" dirty="0"/>
              <a:t/>
            </a:r>
            <a:br>
              <a:rPr lang="en-US" dirty="0"/>
            </a:br>
            <a:endParaRPr lang="en-US" dirty="0"/>
          </a:p>
        </p:txBody>
      </p:sp>
      <p:sp>
        <p:nvSpPr>
          <p:cNvPr id="3" name="Text Placeholder 2"/>
          <p:cNvSpPr>
            <a:spLocks noGrp="1"/>
          </p:cNvSpPr>
          <p:nvPr>
            <p:ph type="body" idx="1"/>
          </p:nvPr>
        </p:nvSpPr>
        <p:spPr>
          <a:xfrm>
            <a:off x="2002054" y="1410159"/>
            <a:ext cx="9654140" cy="5224870"/>
          </a:xfrm>
        </p:spPr>
        <p:txBody>
          <a:bodyPr/>
          <a:lstStyle/>
          <a:p>
            <a:pPr marL="114300" indent="0">
              <a:buNone/>
            </a:pPr>
            <a:r>
              <a:rPr lang="en-US" sz="2400" b="1" dirty="0">
                <a:latin typeface="Times New Roman" panose="02020603050405020304" pitchFamily="18" charset="0"/>
                <a:cs typeface="Times New Roman" panose="02020603050405020304" pitchFamily="18" charset="0"/>
              </a:rPr>
              <a:t>15 Days – 11 Months</a:t>
            </a:r>
            <a:endParaRPr lang="en-US" sz="2400" dirty="0">
              <a:latin typeface="Times New Roman" panose="02020603050405020304" pitchFamily="18" charset="0"/>
              <a:cs typeface="Times New Roman" panose="02020603050405020304" pitchFamily="18" charset="0"/>
            </a:endParaRPr>
          </a:p>
          <a:p>
            <a:endParaRPr lang="en-US" sz="2400" i="1" dirty="0" smtClean="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Petition is sent to U.S. Citizenship and Immigration Services to adjudicate (</a:t>
            </a:r>
            <a:r>
              <a:rPr lang="en-US" sz="2400" b="1" dirty="0">
                <a:latin typeface="Times New Roman" panose="02020603050405020304" pitchFamily="18" charset="0"/>
                <a:cs typeface="Times New Roman" panose="02020603050405020304" pitchFamily="18" charset="0"/>
              </a:rPr>
              <a:t>approve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deny</a:t>
            </a:r>
            <a:r>
              <a:rPr lang="en-US" sz="2400" dirty="0">
                <a:latin typeface="Times New Roman" panose="02020603050405020304" pitchFamily="18" charset="0"/>
                <a:cs typeface="Times New Roman" panose="02020603050405020304" pitchFamily="18" charset="0"/>
              </a:rPr>
              <a:t>, or ask for more </a:t>
            </a:r>
            <a:r>
              <a:rPr lang="en-US" sz="2400" b="1" dirty="0">
                <a:latin typeface="Times New Roman" panose="02020603050405020304" pitchFamily="18" charset="0"/>
                <a:cs typeface="Times New Roman" panose="02020603050405020304" pitchFamily="18" charset="0"/>
              </a:rPr>
              <a:t>evidence</a:t>
            </a:r>
            <a:r>
              <a:rPr lang="en-US" sz="2400" dirty="0" smtClean="0">
                <a:latin typeface="Times New Roman" panose="02020603050405020304" pitchFamily="18" charset="0"/>
                <a:cs typeface="Times New Roman" panose="02020603050405020304" pitchFamily="18" charset="0"/>
              </a:rPr>
              <a:t>).</a:t>
            </a:r>
          </a:p>
          <a:p>
            <a:pPr marL="114300" lvl="0" indent="0">
              <a:buNone/>
            </a:pPr>
            <a:endParaRPr lang="en-US"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If H-1B is approved, an employee outside the U.S. will need to apply for a U.S. visa stamp at a U.S. consulate or embassy. </a:t>
            </a:r>
            <a:r>
              <a:rPr lang="en-US" sz="2400" b="1" dirty="0">
                <a:latin typeface="Times New Roman" panose="02020603050405020304" pitchFamily="18" charset="0"/>
                <a:cs typeface="Times New Roman" panose="02020603050405020304" pitchFamily="18" charset="0"/>
              </a:rPr>
              <a:t>2 Weeks Minimum</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3656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Office of Equity and Inclusion</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a:lnSpc>
                <a:spcPct val="120000"/>
              </a:lnSpc>
            </a:pPr>
            <a:r>
              <a:rPr lang="en-US" sz="2400" dirty="0" smtClean="0">
                <a:latin typeface="Times New Roman" panose="02020603050405020304" pitchFamily="18" charset="0"/>
                <a:cs typeface="Times New Roman" panose="02020603050405020304" pitchFamily="18" charset="0"/>
              </a:rPr>
              <a:t>Abdul Khalil Azizi (</a:t>
            </a:r>
            <a:r>
              <a:rPr lang="en-US" sz="2400" b="1" dirty="0" smtClean="0">
                <a:latin typeface="Times New Roman" panose="02020603050405020304" pitchFamily="18" charset="0"/>
                <a:cs typeface="Times New Roman" panose="02020603050405020304" pitchFamily="18" charset="0"/>
              </a:rPr>
              <a:t>Khalil</a:t>
            </a:r>
            <a:r>
              <a:rPr lang="en-US" sz="2400" dirty="0" smtClean="0">
                <a:latin typeface="Times New Roman" panose="02020603050405020304" pitchFamily="18" charset="0"/>
                <a:cs typeface="Times New Roman" panose="02020603050405020304" pitchFamily="18" charset="0"/>
              </a:rPr>
              <a:t>)</a:t>
            </a:r>
          </a:p>
          <a:p>
            <a:pPr>
              <a:lnSpc>
                <a:spcPct val="120000"/>
              </a:lnSpc>
            </a:pPr>
            <a:r>
              <a:rPr lang="en-US" sz="2400" b="1" dirty="0" smtClean="0">
                <a:latin typeface="Times New Roman" panose="02020603050405020304" pitchFamily="18" charset="0"/>
                <a:cs typeface="Times New Roman" panose="02020603050405020304" pitchFamily="18" charset="0"/>
              </a:rPr>
              <a:t>International Scholar Advisor &amp; Multicultural Program Specialist</a:t>
            </a:r>
          </a:p>
          <a:p>
            <a:pPr>
              <a:lnSpc>
                <a:spcPct val="120000"/>
              </a:lnSpc>
            </a:pPr>
            <a:r>
              <a:rPr lang="en-US" sz="2400" b="1" dirty="0" smtClean="0">
                <a:latin typeface="Times New Roman" panose="02020603050405020304" pitchFamily="18" charset="0"/>
                <a:cs typeface="Times New Roman" panose="02020603050405020304" pitchFamily="18" charset="0"/>
              </a:rPr>
              <a:t>Email</a:t>
            </a:r>
            <a:r>
              <a:rPr lang="en-US" sz="2400" dirty="0" smtClean="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hlinkClick r:id="rId2"/>
              </a:rPr>
              <a:t>azizabdu@isu.edu</a:t>
            </a:r>
            <a:endParaRPr lang="en-US" sz="2400" dirty="0" smtClean="0">
              <a:latin typeface="Times New Roman" panose="02020603050405020304" pitchFamily="18" charset="0"/>
              <a:cs typeface="Times New Roman" panose="02020603050405020304" pitchFamily="18" charset="0"/>
            </a:endParaRPr>
          </a:p>
          <a:p>
            <a:pPr>
              <a:lnSpc>
                <a:spcPct val="120000"/>
              </a:lnSpc>
            </a:pPr>
            <a:r>
              <a:rPr lang="en-US" sz="2400" b="1" dirty="0" smtClean="0">
                <a:latin typeface="Times New Roman" panose="02020603050405020304" pitchFamily="18" charset="0"/>
                <a:cs typeface="Times New Roman" panose="02020603050405020304" pitchFamily="18" charset="0"/>
              </a:rPr>
              <a:t>Phone</a:t>
            </a:r>
            <a:r>
              <a:rPr lang="en-US" sz="2400" dirty="0" smtClean="0">
                <a:latin typeface="Times New Roman" panose="02020603050405020304" pitchFamily="18" charset="0"/>
                <a:cs typeface="Times New Roman" panose="02020603050405020304" pitchFamily="18" charset="0"/>
              </a:rPr>
              <a:t> - (208) 282-1047 </a:t>
            </a:r>
            <a:r>
              <a:rPr lang="en-US" sz="2400" b="1" dirty="0" smtClean="0">
                <a:latin typeface="Times New Roman" panose="02020603050405020304" pitchFamily="18" charset="0"/>
                <a:cs typeface="Times New Roman" panose="02020603050405020304" pitchFamily="18" charset="0"/>
              </a:rPr>
              <a:t>&amp;</a:t>
            </a:r>
            <a:r>
              <a:rPr lang="en-US" sz="2400" dirty="0" smtClean="0">
                <a:latin typeface="Times New Roman" panose="02020603050405020304" pitchFamily="18" charset="0"/>
                <a:cs typeface="Times New Roman" panose="02020603050405020304" pitchFamily="18" charset="0"/>
              </a:rPr>
              <a:t> (208) 282-3142</a:t>
            </a:r>
          </a:p>
          <a:p>
            <a:pPr>
              <a:lnSpc>
                <a:spcPct val="120000"/>
              </a:lnSpc>
            </a:pPr>
            <a:r>
              <a:rPr lang="en-US" sz="2400" b="1" dirty="0" smtClean="0">
                <a:latin typeface="Times New Roman" panose="02020603050405020304" pitchFamily="18" charset="0"/>
                <a:cs typeface="Times New Roman" panose="02020603050405020304" pitchFamily="18" charset="0"/>
              </a:rPr>
              <a:t>Fax</a:t>
            </a:r>
            <a:r>
              <a:rPr lang="en-US" sz="2400" dirty="0" smtClean="0">
                <a:latin typeface="Times New Roman" panose="02020603050405020304" pitchFamily="18" charset="0"/>
                <a:cs typeface="Times New Roman" panose="02020603050405020304" pitchFamily="18" charset="0"/>
              </a:rPr>
              <a:t> - (208) 282-5829</a:t>
            </a:r>
          </a:p>
          <a:p>
            <a:pPr>
              <a:lnSpc>
                <a:spcPct val="120000"/>
              </a:lnSpc>
            </a:pPr>
            <a:r>
              <a:rPr lang="en-US" sz="2400" b="1" dirty="0" smtClean="0">
                <a:latin typeface="Times New Roman" panose="02020603050405020304" pitchFamily="18" charset="0"/>
                <a:cs typeface="Times New Roman" panose="02020603050405020304" pitchFamily="18" charset="0"/>
              </a:rPr>
              <a:t>Address</a:t>
            </a:r>
            <a:r>
              <a:rPr lang="en-US" sz="2400" dirty="0" smtClean="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Rendezvous Bldg. |Rms. 201. 921 S. 8th Ave, Stop 8036 | Pocatello, Idaho </a:t>
            </a:r>
            <a:r>
              <a:rPr lang="en-US" sz="2400" dirty="0" smtClean="0">
                <a:latin typeface="Times New Roman" panose="02020603050405020304" pitchFamily="18" charset="0"/>
                <a:cs typeface="Times New Roman" panose="02020603050405020304" pitchFamily="18" charset="0"/>
              </a:rPr>
              <a:t>83209</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934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818" y="365125"/>
            <a:ext cx="9816376" cy="1325563"/>
          </a:xfrm>
        </p:spPr>
        <p:txBody>
          <a:bodyPr>
            <a:normAutofit fontScale="90000"/>
          </a:bodyPr>
          <a:lstStyle/>
          <a:p>
            <a:pPr algn="ctr"/>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pplication process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three main </a:t>
            </a:r>
            <a:r>
              <a:rPr lang="en-US" dirty="0">
                <a:latin typeface="Times New Roman" panose="02020603050405020304" pitchFamily="18" charset="0"/>
                <a:cs typeface="Times New Roman" panose="02020603050405020304" pitchFamily="18" charset="0"/>
              </a:rPr>
              <a:t>stages:</a:t>
            </a:r>
            <a:r>
              <a:rPr lang="en-US" dirty="0"/>
              <a:t/>
            </a:r>
            <a:br>
              <a:rPr lang="en-US" dirty="0"/>
            </a:br>
            <a:endParaRPr lang="en-US" dirty="0"/>
          </a:p>
        </p:txBody>
      </p:sp>
      <p:sp>
        <p:nvSpPr>
          <p:cNvPr id="3" name="Text Placeholder 2"/>
          <p:cNvSpPr>
            <a:spLocks noGrp="1"/>
          </p:cNvSpPr>
          <p:nvPr>
            <p:ph type="body" idx="1"/>
          </p:nvPr>
        </p:nvSpPr>
        <p:spPr/>
        <p:txBody>
          <a:bodyPr/>
          <a:lstStyle/>
          <a:p>
            <a:pPr marL="628650" lvl="0" indent="-514350">
              <a:buFont typeface="+mj-lt"/>
              <a:buAutoNum type="arabicPeriod"/>
            </a:pPr>
            <a:r>
              <a:rPr lang="en-US" sz="2400" dirty="0" smtClean="0">
                <a:latin typeface="Times New Roman" panose="02020603050405020304" pitchFamily="18" charset="0"/>
                <a:cs typeface="Times New Roman" panose="02020603050405020304" pitchFamily="18" charset="0"/>
              </a:rPr>
              <a:t>Collection </a:t>
            </a:r>
            <a:r>
              <a:rPr lang="en-US" sz="2400" dirty="0">
                <a:latin typeface="Times New Roman" panose="02020603050405020304" pitchFamily="18" charset="0"/>
                <a:cs typeface="Times New Roman" panose="02020603050405020304" pitchFamily="18" charset="0"/>
              </a:rPr>
              <a:t>of paperwork, filing fees and supporting documentation (department, employee, </a:t>
            </a:r>
            <a:r>
              <a:rPr lang="en-US" sz="2400" dirty="0" smtClean="0">
                <a:latin typeface="Times New Roman" panose="02020603050405020304" pitchFamily="18" charset="0"/>
                <a:cs typeface="Times New Roman" panose="02020603050405020304" pitchFamily="18" charset="0"/>
              </a:rPr>
              <a:t>OEI </a:t>
            </a:r>
            <a:r>
              <a:rPr lang="en-US" sz="2400" dirty="0">
                <a:latin typeface="Times New Roman" panose="02020603050405020304" pitchFamily="18" charset="0"/>
                <a:cs typeface="Times New Roman" panose="02020603050405020304" pitchFamily="18" charset="0"/>
              </a:rPr>
              <a:t>collaboration</a:t>
            </a:r>
            <a:r>
              <a:rPr lang="en-US" sz="2400" dirty="0" smtClean="0">
                <a:latin typeface="Times New Roman" panose="02020603050405020304" pitchFamily="18" charset="0"/>
                <a:cs typeface="Times New Roman" panose="02020603050405020304" pitchFamily="18" charset="0"/>
              </a:rPr>
              <a:t>).</a:t>
            </a:r>
          </a:p>
          <a:p>
            <a:pPr marL="628650" lvl="0" indent="-514350">
              <a:buFont typeface="+mj-lt"/>
              <a:buAutoNum type="arabicPeriod"/>
            </a:pPr>
            <a:endParaRPr lang="en-US" sz="2400" dirty="0">
              <a:latin typeface="Times New Roman" panose="02020603050405020304" pitchFamily="18" charset="0"/>
              <a:cs typeface="Times New Roman" panose="02020603050405020304" pitchFamily="18" charset="0"/>
            </a:endParaRPr>
          </a:p>
          <a:p>
            <a:pPr marL="628650" lvl="0" indent="-514350">
              <a:buFont typeface="+mj-lt"/>
              <a:buAutoNum type="arabicPeriod"/>
            </a:pPr>
            <a:r>
              <a:rPr lang="en-US" sz="2400" dirty="0">
                <a:latin typeface="Times New Roman" panose="02020603050405020304" pitchFamily="18" charset="0"/>
                <a:cs typeface="Times New Roman" panose="02020603050405020304" pitchFamily="18" charset="0"/>
              </a:rPr>
              <a:t>Department of Labor prevailing wage determination and Labor Condition </a:t>
            </a:r>
            <a:r>
              <a:rPr lang="en-US" sz="2400" dirty="0" smtClean="0">
                <a:latin typeface="Times New Roman" panose="02020603050405020304" pitchFamily="18" charset="0"/>
                <a:cs typeface="Times New Roman" panose="02020603050405020304" pitchFamily="18" charset="0"/>
              </a:rPr>
              <a:t>Application.</a:t>
            </a:r>
          </a:p>
          <a:p>
            <a:pPr marL="628650" lvl="0" indent="-514350">
              <a:buFont typeface="+mj-lt"/>
              <a:buAutoNum type="arabicPeriod"/>
            </a:pPr>
            <a:endParaRPr lang="en-US" sz="2400" dirty="0">
              <a:latin typeface="Times New Roman" panose="02020603050405020304" pitchFamily="18" charset="0"/>
              <a:cs typeface="Times New Roman" panose="02020603050405020304" pitchFamily="18" charset="0"/>
            </a:endParaRPr>
          </a:p>
          <a:p>
            <a:pPr marL="628650" indent="-514350">
              <a:buFont typeface="+mj-lt"/>
              <a:buAutoNum type="arabicPeriod"/>
            </a:pPr>
            <a:r>
              <a:rPr lang="en-US" sz="2400" dirty="0">
                <a:latin typeface="Times New Roman" panose="02020603050405020304" pitchFamily="18" charset="0"/>
                <a:cs typeface="Times New Roman" panose="02020603050405020304" pitchFamily="18" charset="0"/>
              </a:rPr>
              <a:t>USCIS H-1B petition review and </a:t>
            </a:r>
            <a:r>
              <a:rPr lang="en-US" sz="2400" dirty="0" smtClean="0">
                <a:latin typeface="Times New Roman" panose="02020603050405020304" pitchFamily="18" charset="0"/>
                <a:cs typeface="Times New Roman" panose="02020603050405020304" pitchFamily="18" charset="0"/>
              </a:rPr>
              <a:t>decision. </a:t>
            </a:r>
            <a:r>
              <a:rPr lang="en-US" sz="2400" dirty="0">
                <a:latin typeface="Times New Roman" panose="02020603050405020304" pitchFamily="18" charset="0"/>
                <a:cs typeface="Times New Roman" panose="02020603050405020304" pitchFamily="18" charset="0"/>
              </a:rPr>
              <a:t>If the employee is outside the US then the final step is for the employee to apply for their H-1B visa at a </a:t>
            </a:r>
            <a:r>
              <a:rPr lang="en-US" sz="2400" dirty="0" smtClean="0">
                <a:latin typeface="Times New Roman" panose="02020603050405020304" pitchFamily="18" charset="0"/>
                <a:cs typeface="Times New Roman" panose="02020603050405020304" pitchFamily="18" charset="0"/>
              </a:rPr>
              <a:t>U.S. </a:t>
            </a:r>
            <a:r>
              <a:rPr lang="en-US" sz="2400" dirty="0">
                <a:latin typeface="Times New Roman" panose="02020603050405020304" pitchFamily="18" charset="0"/>
                <a:cs typeface="Times New Roman" panose="02020603050405020304" pitchFamily="18" charset="0"/>
              </a:rPr>
              <a:t>Embassy or Consulate in their country. </a:t>
            </a:r>
          </a:p>
          <a:p>
            <a:pPr marL="628650" lvl="0" indent="-514350">
              <a:buFont typeface="+mj-lt"/>
              <a:buAutoNum type="arabicPeriod"/>
            </a:pP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067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2054" y="-187287"/>
            <a:ext cx="9654140" cy="7045287"/>
          </a:xfrm>
        </p:spPr>
        <p:txBody>
          <a:bodyPr>
            <a:normAutofit fontScale="92500" lnSpcReduction="20000"/>
          </a:bodyPr>
          <a:lstStyle/>
          <a:p>
            <a:endParaRPr lang="en-US" sz="24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Normal </a:t>
            </a:r>
            <a:r>
              <a:rPr lang="en-US" sz="2600" dirty="0">
                <a:latin typeface="Times New Roman" panose="02020603050405020304" pitchFamily="18" charset="0"/>
                <a:cs typeface="Times New Roman" panose="02020603050405020304" pitchFamily="18" charset="0"/>
              </a:rPr>
              <a:t>USCIS processing takes </a:t>
            </a:r>
            <a:r>
              <a:rPr lang="en-US" sz="2600" b="1" dirty="0">
                <a:latin typeface="Times New Roman" panose="02020603050405020304" pitchFamily="18" charset="0"/>
                <a:cs typeface="Times New Roman" panose="02020603050405020304" pitchFamily="18" charset="0"/>
              </a:rPr>
              <a:t>7-10 months</a:t>
            </a:r>
            <a:r>
              <a:rPr lang="en-US" sz="2600" dirty="0">
                <a:latin typeface="Times New Roman" panose="02020603050405020304" pitchFamily="18" charset="0"/>
                <a:cs typeface="Times New Roman" panose="02020603050405020304" pitchFamily="18" charset="0"/>
              </a:rPr>
              <a:t>, and has been </a:t>
            </a:r>
            <a:r>
              <a:rPr lang="en-US" sz="2600" b="1" dirty="0">
                <a:latin typeface="Times New Roman" panose="02020603050405020304" pitchFamily="18" charset="0"/>
                <a:cs typeface="Times New Roman" panose="02020603050405020304" pitchFamily="18" charset="0"/>
              </a:rPr>
              <a:t>getting slower.  </a:t>
            </a:r>
            <a:endParaRPr lang="en-US" sz="2600" b="1" dirty="0" smtClean="0">
              <a:latin typeface="Times New Roman" panose="02020603050405020304" pitchFamily="18" charset="0"/>
              <a:cs typeface="Times New Roman" panose="02020603050405020304" pitchFamily="18" charset="0"/>
            </a:endParaRPr>
          </a:p>
          <a:p>
            <a:pPr marL="114300" indent="0">
              <a:buNone/>
            </a:pPr>
            <a:endParaRPr lang="en-US" sz="2600" b="1"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We </a:t>
            </a:r>
            <a:r>
              <a:rPr lang="en-US" sz="2600" dirty="0">
                <a:latin typeface="Times New Roman" panose="02020603050405020304" pitchFamily="18" charset="0"/>
                <a:cs typeface="Times New Roman" panose="02020603050405020304" pitchFamily="18" charset="0"/>
              </a:rPr>
              <a:t>recommend starting the process </a:t>
            </a:r>
            <a:r>
              <a:rPr lang="en-US" sz="2600" b="1" dirty="0">
                <a:latin typeface="Times New Roman" panose="02020603050405020304" pitchFamily="18" charset="0"/>
                <a:cs typeface="Times New Roman" panose="02020603050405020304" pitchFamily="18" charset="0"/>
              </a:rPr>
              <a:t>at least 8 months in advance </a:t>
            </a:r>
            <a:r>
              <a:rPr lang="en-US" sz="2600" dirty="0">
                <a:latin typeface="Times New Roman" panose="02020603050405020304" pitchFamily="18" charset="0"/>
                <a:cs typeface="Times New Roman" panose="02020603050405020304" pitchFamily="18" charset="0"/>
              </a:rPr>
              <a:t>of the start date.  However, due to regulatory requirements, the petition cannot be submitted for adjudication more than </a:t>
            </a:r>
            <a:r>
              <a:rPr lang="en-US" sz="2600" b="1" dirty="0">
                <a:latin typeface="Times New Roman" panose="02020603050405020304" pitchFamily="18" charset="0"/>
                <a:cs typeface="Times New Roman" panose="02020603050405020304" pitchFamily="18" charset="0"/>
              </a:rPr>
              <a:t>6 months </a:t>
            </a:r>
            <a:r>
              <a:rPr lang="en-US" sz="2600" dirty="0">
                <a:latin typeface="Times New Roman" panose="02020603050405020304" pitchFamily="18" charset="0"/>
                <a:cs typeface="Times New Roman" panose="02020603050405020304" pitchFamily="18" charset="0"/>
              </a:rPr>
              <a:t>in advance of the start date.  </a:t>
            </a:r>
            <a:endParaRPr lang="en-US" sz="2600" dirty="0" smtClean="0">
              <a:latin typeface="Times New Roman" panose="02020603050405020304" pitchFamily="18" charset="0"/>
              <a:cs typeface="Times New Roman" panose="02020603050405020304" pitchFamily="18" charset="0"/>
            </a:endParaRPr>
          </a:p>
          <a:p>
            <a:pPr marL="114300" indent="0">
              <a:buNone/>
            </a:pPr>
            <a:endParaRPr lang="en-US"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Even </a:t>
            </a:r>
            <a:r>
              <a:rPr lang="en-US" sz="2600" dirty="0">
                <a:latin typeface="Times New Roman" panose="02020603050405020304" pitchFamily="18" charset="0"/>
                <a:cs typeface="Times New Roman" panose="02020603050405020304" pitchFamily="18" charset="0"/>
              </a:rPr>
              <a:t>with starting the process early, premium processing may be required to have the best chance of approval before the H-1B start date.  </a:t>
            </a:r>
            <a:endParaRPr lang="en-US" sz="2600" dirty="0" smtClean="0">
              <a:latin typeface="Times New Roman" panose="02020603050405020304" pitchFamily="18" charset="0"/>
              <a:cs typeface="Times New Roman" panose="02020603050405020304" pitchFamily="18" charset="0"/>
            </a:endParaRPr>
          </a:p>
          <a:p>
            <a:pPr marL="114300" indent="0">
              <a:buNone/>
            </a:pPr>
            <a:endParaRPr lang="en-US"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Only </a:t>
            </a:r>
            <a:r>
              <a:rPr lang="en-US" sz="2600" dirty="0">
                <a:latin typeface="Times New Roman" panose="02020603050405020304" pitchFamily="18" charset="0"/>
                <a:cs typeface="Times New Roman" panose="02020603050405020304" pitchFamily="18" charset="0"/>
              </a:rPr>
              <a:t>the last stage, USCIS petition review, can be expedited with premium processing.  </a:t>
            </a:r>
            <a:r>
              <a:rPr lang="en-US" sz="2600" b="1" dirty="0">
                <a:latin typeface="Times New Roman" panose="02020603050405020304" pitchFamily="18" charset="0"/>
                <a:cs typeface="Times New Roman" panose="02020603050405020304" pitchFamily="18" charset="0"/>
              </a:rPr>
              <a:t>Premium processing </a:t>
            </a:r>
            <a:r>
              <a:rPr lang="en-US" sz="2600" b="1">
                <a:latin typeface="Times New Roman" panose="02020603050405020304" pitchFamily="18" charset="0"/>
                <a:cs typeface="Times New Roman" panose="02020603050405020304" pitchFamily="18" charset="0"/>
              </a:rPr>
              <a:t>costs </a:t>
            </a:r>
            <a:r>
              <a:rPr lang="en-US" sz="2600" b="1" smtClean="0">
                <a:latin typeface="Times New Roman" panose="02020603050405020304" pitchFamily="18" charset="0"/>
                <a:cs typeface="Times New Roman" panose="02020603050405020304" pitchFamily="18" charset="0"/>
              </a:rPr>
              <a:t>$2,500 </a:t>
            </a:r>
            <a:r>
              <a:rPr lang="en-US" sz="2600" dirty="0">
                <a:latin typeface="Times New Roman" panose="02020603050405020304" pitchFamily="18" charset="0"/>
                <a:cs typeface="Times New Roman" panose="02020603050405020304" pitchFamily="18" charset="0"/>
              </a:rPr>
              <a:t>and can speed the USCIS review process to 15 business days.  </a:t>
            </a:r>
            <a:endParaRPr lang="en-US" sz="2600" dirty="0" smtClean="0">
              <a:latin typeface="Times New Roman" panose="02020603050405020304" pitchFamily="18" charset="0"/>
              <a:cs typeface="Times New Roman" panose="02020603050405020304" pitchFamily="18" charset="0"/>
            </a:endParaRPr>
          </a:p>
          <a:p>
            <a:pPr marL="114300" indent="0">
              <a:buNone/>
            </a:pPr>
            <a:endParaRPr lang="en-US"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Generally</a:t>
            </a:r>
            <a:r>
              <a:rPr lang="en-US" sz="2600" dirty="0">
                <a:latin typeface="Times New Roman" panose="02020603050405020304" pitchFamily="18" charset="0"/>
                <a:cs typeface="Times New Roman" panose="02020603050405020304" pitchFamily="18" charset="0"/>
              </a:rPr>
              <a:t>, the </a:t>
            </a:r>
            <a:r>
              <a:rPr lang="en-US" sz="2600" b="1" dirty="0">
                <a:latin typeface="Times New Roman" panose="02020603050405020304" pitchFamily="18" charset="0"/>
                <a:cs typeface="Times New Roman" panose="02020603050405020304" pitchFamily="18" charset="0"/>
              </a:rPr>
              <a:t>office requires 30-60 days </a:t>
            </a:r>
            <a:r>
              <a:rPr lang="en-US" sz="2600" dirty="0">
                <a:latin typeface="Times New Roman" panose="02020603050405020304" pitchFamily="18" charset="0"/>
                <a:cs typeface="Times New Roman" panose="02020603050405020304" pitchFamily="18" charset="0"/>
              </a:rPr>
              <a:t>to prepare the H-1B petition filing and mail it to USCIS.  </a:t>
            </a:r>
            <a:endParaRPr lang="en-US" sz="2600" dirty="0" smtClean="0">
              <a:latin typeface="Times New Roman" panose="02020603050405020304" pitchFamily="18" charset="0"/>
              <a:cs typeface="Times New Roman" panose="02020603050405020304" pitchFamily="18" charset="0"/>
            </a:endParaRPr>
          </a:p>
          <a:p>
            <a:pPr marL="114300" indent="0">
              <a:buNone/>
            </a:pPr>
            <a:endParaRPr lang="en-US"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More </a:t>
            </a:r>
            <a:r>
              <a:rPr lang="en-US" sz="2600" dirty="0">
                <a:latin typeface="Times New Roman" panose="02020603050405020304" pitchFamily="18" charset="0"/>
                <a:cs typeface="Times New Roman" panose="02020603050405020304" pitchFamily="18" charset="0"/>
              </a:rPr>
              <a:t>complicated petitions may take longer to prepare.</a:t>
            </a:r>
          </a:p>
          <a:p>
            <a:endParaRPr lang="en-US" dirty="0"/>
          </a:p>
        </p:txBody>
      </p:sp>
    </p:spTree>
    <p:extLst>
      <p:ext uri="{BB962C8B-B14F-4D97-AF65-F5344CB8AC3E}">
        <p14:creationId xmlns:p14="http://schemas.microsoft.com/office/powerpoint/2010/main" val="2645679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54" y="1"/>
            <a:ext cx="9654140" cy="1690688"/>
          </a:xfrm>
        </p:spPr>
        <p:txBody>
          <a:bodyPr/>
          <a:lstStyle/>
          <a:p>
            <a:pPr algn="ctr"/>
            <a:r>
              <a:rPr lang="en-US" dirty="0">
                <a:latin typeface="Times New Roman" panose="02020603050405020304" pitchFamily="18" charset="0"/>
                <a:cs typeface="Times New Roman" panose="02020603050405020304" pitchFamily="18" charset="0"/>
              </a:rPr>
              <a:t>Filing fees</a:t>
            </a:r>
            <a:r>
              <a:rPr lang="en-US" dirty="0"/>
              <a:t/>
            </a:r>
            <a:br>
              <a:rPr lang="en-US" dirty="0"/>
            </a:br>
            <a:endParaRPr lang="en-US" dirty="0"/>
          </a:p>
        </p:txBody>
      </p:sp>
      <p:sp>
        <p:nvSpPr>
          <p:cNvPr id="3" name="Text Placeholder 2"/>
          <p:cNvSpPr>
            <a:spLocks noGrp="1"/>
          </p:cNvSpPr>
          <p:nvPr>
            <p:ph type="body" idx="1"/>
          </p:nvPr>
        </p:nvSpPr>
        <p:spPr>
          <a:xfrm>
            <a:off x="2002054" y="1013552"/>
            <a:ext cx="9654140" cy="5621477"/>
          </a:xfrm>
        </p:spPr>
        <p:txBody>
          <a:bodyPr>
            <a:normAutofit fontScale="92500" lnSpcReduction="20000"/>
          </a:bodyPr>
          <a:lstStyle/>
          <a:p>
            <a:pPr marL="114300" indent="0">
              <a:buNone/>
            </a:pPr>
            <a:r>
              <a:rPr lang="en-US" sz="2600" dirty="0" smtClean="0">
                <a:latin typeface="Times New Roman" panose="02020603050405020304" pitchFamily="18" charset="0"/>
                <a:cs typeface="Times New Roman" panose="02020603050405020304" pitchFamily="18" charset="0"/>
              </a:rPr>
              <a:t>H-1B </a:t>
            </a:r>
            <a:r>
              <a:rPr lang="en-US" sz="2600" dirty="0">
                <a:latin typeface="Times New Roman" panose="02020603050405020304" pitchFamily="18" charset="0"/>
                <a:cs typeface="Times New Roman" panose="02020603050405020304" pitchFamily="18" charset="0"/>
              </a:rPr>
              <a:t>petition has several fee </a:t>
            </a:r>
            <a:r>
              <a:rPr lang="en-US" sz="2600" dirty="0" smtClean="0">
                <a:latin typeface="Times New Roman" panose="02020603050405020304" pitchFamily="18" charset="0"/>
                <a:cs typeface="Times New Roman" panose="02020603050405020304" pitchFamily="18" charset="0"/>
              </a:rPr>
              <a:t>components.</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New </a:t>
            </a:r>
            <a:r>
              <a:rPr lang="en-US" sz="2600" dirty="0">
                <a:latin typeface="Times New Roman" panose="02020603050405020304" pitchFamily="18" charset="0"/>
                <a:cs typeface="Times New Roman" panose="02020603050405020304" pitchFamily="18" charset="0"/>
              </a:rPr>
              <a:t>and Transfer-in H-1B Application</a:t>
            </a:r>
            <a:r>
              <a:rPr lang="en-US" sz="2600" dirty="0" smtClean="0">
                <a:latin typeface="Times New Roman" panose="02020603050405020304" pitchFamily="18" charset="0"/>
                <a:cs typeface="Times New Roman" panose="02020603050405020304" pitchFamily="18" charset="0"/>
              </a:rPr>
              <a:t>:</a:t>
            </a:r>
          </a:p>
          <a:p>
            <a:pPr marL="114300" indent="0">
              <a:buNone/>
            </a:pPr>
            <a:endParaRPr lang="en-US" sz="2600" dirty="0">
              <a:latin typeface="Times New Roman" panose="02020603050405020304" pitchFamily="18" charset="0"/>
              <a:cs typeface="Times New Roman" panose="02020603050405020304" pitchFamily="18" charset="0"/>
            </a:endParaRPr>
          </a:p>
          <a:p>
            <a:pPr lvl="0"/>
            <a:r>
              <a:rPr lang="en-US" sz="2600" b="1" dirty="0">
                <a:latin typeface="Times New Roman" panose="02020603050405020304" pitchFamily="18" charset="0"/>
                <a:cs typeface="Times New Roman" panose="02020603050405020304" pitchFamily="18" charset="0"/>
              </a:rPr>
              <a:t>USCIS Petition Filling Fee - $460</a:t>
            </a:r>
            <a:r>
              <a:rPr lang="en-US" sz="2600" dirty="0" smtClean="0">
                <a:latin typeface="Times New Roman" panose="02020603050405020304" pitchFamily="18" charset="0"/>
                <a:cs typeface="Times New Roman" panose="02020603050405020304" pitchFamily="18" charset="0"/>
              </a:rPr>
              <a:t>.</a:t>
            </a:r>
          </a:p>
          <a:p>
            <a:pPr lvl="0"/>
            <a:endParaRPr lang="en-US" sz="2600" dirty="0">
              <a:latin typeface="Times New Roman" panose="02020603050405020304" pitchFamily="18" charset="0"/>
              <a:cs typeface="Times New Roman" panose="02020603050405020304" pitchFamily="18" charset="0"/>
            </a:endParaRPr>
          </a:p>
          <a:p>
            <a:pPr lvl="0"/>
            <a:r>
              <a:rPr lang="en-US" sz="2600" b="1" dirty="0">
                <a:latin typeface="Times New Roman" panose="02020603050405020304" pitchFamily="18" charset="0"/>
                <a:cs typeface="Times New Roman" panose="02020603050405020304" pitchFamily="18" charset="0"/>
              </a:rPr>
              <a:t>USCIS Fraud Prevention Detection Fee - $500</a:t>
            </a:r>
            <a:r>
              <a:rPr lang="en-US" sz="2600" dirty="0">
                <a:latin typeface="Times New Roman" panose="02020603050405020304" pitchFamily="18" charset="0"/>
                <a:cs typeface="Times New Roman" panose="02020603050405020304" pitchFamily="18" charset="0"/>
              </a:rPr>
              <a:t>. The fraud fee is only payable for the first H-1B petition filed for an employee through Idaho State University.  It is payable even if the employee has been employed on an H-1B with another employer in the </a:t>
            </a:r>
            <a:r>
              <a:rPr lang="en-US" sz="2600" dirty="0" smtClean="0">
                <a:latin typeface="Times New Roman" panose="02020603050405020304" pitchFamily="18" charset="0"/>
                <a:cs typeface="Times New Roman" panose="02020603050405020304" pitchFamily="18" charset="0"/>
              </a:rPr>
              <a:t>U.S.</a:t>
            </a:r>
          </a:p>
          <a:p>
            <a:pPr marL="114300" lvl="0" indent="0">
              <a:buNone/>
            </a:pPr>
            <a:endParaRPr lang="en-US" sz="2600" dirty="0" smtClean="0">
              <a:latin typeface="Times New Roman" panose="02020603050405020304" pitchFamily="18" charset="0"/>
              <a:cs typeface="Times New Roman" panose="02020603050405020304" pitchFamily="18" charset="0"/>
            </a:endParaRPr>
          </a:p>
          <a:p>
            <a:pPr lvl="0"/>
            <a:r>
              <a:rPr lang="en-US" sz="2600" b="1" dirty="0">
                <a:latin typeface="Times New Roman" panose="02020603050405020304" pitchFamily="18" charset="0"/>
                <a:cs typeface="Times New Roman" panose="02020603050405020304" pitchFamily="18" charset="0"/>
              </a:rPr>
              <a:t>Premium processing </a:t>
            </a:r>
            <a:r>
              <a:rPr lang="en-US" sz="2600" b="1" dirty="0" smtClean="0">
                <a:latin typeface="Times New Roman" panose="02020603050405020304" pitchFamily="18" charset="0"/>
                <a:cs typeface="Times New Roman" panose="02020603050405020304" pitchFamily="18" charset="0"/>
              </a:rPr>
              <a:t>fee is $2,500. </a:t>
            </a:r>
            <a:r>
              <a:rPr lang="en-US" sz="2600" dirty="0" smtClean="0">
                <a:solidFill>
                  <a:srgbClr val="FF0000"/>
                </a:solidFill>
                <a:latin typeface="Times New Roman" panose="02020603050405020304" pitchFamily="18" charset="0"/>
                <a:cs typeface="Times New Roman" panose="02020603050405020304" pitchFamily="18" charset="0"/>
              </a:rPr>
              <a:t>Not required but highly recommended. </a:t>
            </a:r>
          </a:p>
          <a:p>
            <a:pPr lvl="0"/>
            <a:endParaRPr lang="en-US" sz="2600"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Note:</a:t>
            </a:r>
            <a:r>
              <a:rPr lang="en-US" sz="2600" dirty="0">
                <a:latin typeface="Times New Roman" panose="02020603050405020304" pitchFamily="18" charset="0"/>
                <a:cs typeface="Times New Roman" panose="02020603050405020304" pitchFamily="18" charset="0"/>
              </a:rPr>
              <a:t> The filing fee is required for </a:t>
            </a:r>
            <a:r>
              <a:rPr lang="en-US" sz="2600" b="1" dirty="0">
                <a:latin typeface="Times New Roman" panose="02020603050405020304" pitchFamily="18" charset="0"/>
                <a:cs typeface="Times New Roman" panose="02020603050405020304" pitchFamily="18" charset="0"/>
              </a:rPr>
              <a:t>all H-1B petitions</a:t>
            </a:r>
            <a:r>
              <a:rPr lang="en-US" sz="2600" dirty="0">
                <a:latin typeface="Times New Roman" panose="02020603050405020304" pitchFamily="18" charset="0"/>
                <a:cs typeface="Times New Roman" panose="02020603050405020304" pitchFamily="18" charset="0"/>
              </a:rPr>
              <a:t>, including </a:t>
            </a:r>
            <a:r>
              <a:rPr lang="en-US" sz="2600" b="1" dirty="0">
                <a:latin typeface="Times New Roman" panose="02020603050405020304" pitchFamily="18" charset="0"/>
                <a:cs typeface="Times New Roman" panose="02020603050405020304" pitchFamily="18" charset="0"/>
              </a:rPr>
              <a:t>new petitions</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amended </a:t>
            </a:r>
            <a:r>
              <a:rPr lang="en-US" sz="2600" b="1" dirty="0" smtClean="0">
                <a:latin typeface="Times New Roman" panose="02020603050405020304" pitchFamily="18" charset="0"/>
                <a:cs typeface="Times New Roman" panose="02020603050405020304" pitchFamily="18" charset="0"/>
              </a:rPr>
              <a:t>petitions, </a:t>
            </a:r>
            <a:r>
              <a:rPr lang="en-US" sz="2600" dirty="0">
                <a:latin typeface="Times New Roman" panose="02020603050405020304" pitchFamily="18" charset="0"/>
                <a:cs typeface="Times New Roman" panose="02020603050405020304" pitchFamily="18" charset="0"/>
              </a:rPr>
              <a:t>and </a:t>
            </a:r>
            <a:r>
              <a:rPr lang="en-US" sz="2600" b="1" dirty="0">
                <a:latin typeface="Times New Roman" panose="02020603050405020304" pitchFamily="18" charset="0"/>
                <a:cs typeface="Times New Roman" panose="02020603050405020304" pitchFamily="18" charset="0"/>
              </a:rPr>
              <a:t>extensions</a:t>
            </a:r>
            <a:r>
              <a:rPr lang="en-US" sz="26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999211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783" y="176271"/>
            <a:ext cx="10374217" cy="1514418"/>
          </a:xfrm>
        </p:spPr>
        <p:txBody>
          <a:bodyPr>
            <a:normAutofit fontScale="90000"/>
          </a:bodyPr>
          <a:lstStyle/>
          <a:p>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
            </a:r>
            <a:br>
              <a:rPr lang="en-US" sz="49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Extensions </a:t>
            </a:r>
            <a:r>
              <a:rPr lang="en-US" sz="4000" dirty="0">
                <a:latin typeface="Times New Roman" panose="02020603050405020304" pitchFamily="18" charset="0"/>
                <a:cs typeface="Times New Roman" panose="02020603050405020304" pitchFamily="18" charset="0"/>
              </a:rPr>
              <a:t>and Renewals of H-1B </a:t>
            </a:r>
            <a:r>
              <a:rPr lang="en-US" sz="4000" dirty="0" smtClean="0">
                <a:latin typeface="Times New Roman" panose="02020603050405020304" pitchFamily="18" charset="0"/>
                <a:cs typeface="Times New Roman" panose="02020603050405020304" pitchFamily="18" charset="0"/>
              </a:rPr>
              <a:t>Application Fee:</a:t>
            </a:r>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r>
              <a:rPr lang="en-US" dirty="0"/>
              <a:t/>
            </a:r>
            <a:br>
              <a:rPr lang="en-US" dirty="0"/>
            </a:br>
            <a:endParaRPr lang="en-US" dirty="0"/>
          </a:p>
        </p:txBody>
      </p:sp>
      <p:sp>
        <p:nvSpPr>
          <p:cNvPr id="3" name="Text Placeholder 2"/>
          <p:cNvSpPr>
            <a:spLocks noGrp="1"/>
          </p:cNvSpPr>
          <p:nvPr>
            <p:ph type="body" idx="1"/>
          </p:nvPr>
        </p:nvSpPr>
        <p:spPr>
          <a:xfrm>
            <a:off x="2002054" y="1553378"/>
            <a:ext cx="9654140" cy="5081651"/>
          </a:xfrm>
        </p:spPr>
        <p:txBody>
          <a:bodyPr/>
          <a:lstStyle/>
          <a:p>
            <a:pPr lvl="0"/>
            <a:endParaRPr lang="en-US" sz="2400" dirty="0" smtClean="0">
              <a:latin typeface="Times New Roman" panose="02020603050405020304" pitchFamily="18" charset="0"/>
              <a:cs typeface="Times New Roman" panose="02020603050405020304" pitchFamily="18" charset="0"/>
            </a:endParaRPr>
          </a:p>
          <a:p>
            <a:pPr lvl="0"/>
            <a:endParaRPr lang="en-US" sz="2400" dirty="0" smtClean="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USCIS </a:t>
            </a:r>
            <a:r>
              <a:rPr lang="en-US" sz="2400" dirty="0">
                <a:latin typeface="Times New Roman" panose="02020603050405020304" pitchFamily="18" charset="0"/>
                <a:cs typeface="Times New Roman" panose="02020603050405020304" pitchFamily="18" charset="0"/>
              </a:rPr>
              <a:t>Petition Filling Fee - </a:t>
            </a:r>
            <a:r>
              <a:rPr lang="en-US" sz="2400" b="1" dirty="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460</a:t>
            </a:r>
          </a:p>
          <a:p>
            <a:pPr lvl="0"/>
            <a:endParaRPr lang="en-US" sz="2400" b="1"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Fraud Prevention Detection Fee </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None</a:t>
            </a:r>
          </a:p>
          <a:p>
            <a:pPr lvl="0"/>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Premium processing costs </a:t>
            </a:r>
            <a:r>
              <a:rPr lang="en-US" sz="2400" b="1" dirty="0" smtClean="0">
                <a:latin typeface="Times New Roman" panose="02020603050405020304" pitchFamily="18" charset="0"/>
                <a:cs typeface="Times New Roman" panose="02020603050405020304" pitchFamily="18" charset="0"/>
              </a:rPr>
              <a:t>$2,500. </a:t>
            </a:r>
            <a:r>
              <a:rPr lang="en-US" sz="2400" dirty="0">
                <a:solidFill>
                  <a:srgbClr val="FF0000"/>
                </a:solidFill>
                <a:latin typeface="Times New Roman" panose="02020603050405020304" pitchFamily="18" charset="0"/>
                <a:cs typeface="Times New Roman" panose="02020603050405020304" pitchFamily="18" charset="0"/>
              </a:rPr>
              <a:t>Not required but highly recommended. </a:t>
            </a:r>
          </a:p>
          <a:p>
            <a:pPr lvl="0"/>
            <a:endParaRPr lang="en-US" sz="24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34648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54" y="18495"/>
            <a:ext cx="9654140" cy="1325563"/>
          </a:xfrm>
        </p:spPr>
        <p:txBody>
          <a:bodyPr/>
          <a:lstStyle/>
          <a:p>
            <a:pPr algn="ctr"/>
            <a:r>
              <a:rPr lang="en-US" dirty="0">
                <a:latin typeface="Times New Roman" panose="02020603050405020304" pitchFamily="18" charset="0"/>
                <a:cs typeface="Times New Roman" panose="02020603050405020304" pitchFamily="18" charset="0"/>
              </a:rPr>
              <a:t>Premium Processing Fee - </a:t>
            </a:r>
            <a:r>
              <a:rPr lang="en-US" dirty="0" smtClean="0">
                <a:latin typeface="Times New Roman" panose="02020603050405020304" pitchFamily="18" charset="0"/>
                <a:cs typeface="Times New Roman" panose="02020603050405020304" pitchFamily="18" charset="0"/>
              </a:rPr>
              <a:t>$2,500</a:t>
            </a:r>
            <a:r>
              <a:rPr lang="en-US" dirty="0"/>
              <a:t/>
            </a:r>
            <a:br>
              <a:rPr lang="en-US" dirty="0"/>
            </a:br>
            <a:endParaRPr lang="en-US" dirty="0"/>
          </a:p>
        </p:txBody>
      </p:sp>
      <p:sp>
        <p:nvSpPr>
          <p:cNvPr id="3" name="Text Placeholder 2"/>
          <p:cNvSpPr>
            <a:spLocks noGrp="1"/>
          </p:cNvSpPr>
          <p:nvPr>
            <p:ph type="body" idx="1"/>
          </p:nvPr>
        </p:nvSpPr>
        <p:spPr>
          <a:xfrm>
            <a:off x="2002054" y="685800"/>
            <a:ext cx="9654140" cy="5949229"/>
          </a:xfrm>
        </p:spPr>
        <p:txBody>
          <a:bodyPr>
            <a:normAutofit fontScale="85000" lnSpcReduction="10000"/>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premium processing fee expedites the USCIS review portion of the H-1B petition, reducing time from 7-10 months to 15 business days.  </a:t>
            </a:r>
            <a:endParaRPr lang="en-US" dirty="0" smtClean="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Given </a:t>
            </a:r>
            <a:r>
              <a:rPr lang="en-US" dirty="0">
                <a:latin typeface="Times New Roman" panose="02020603050405020304" pitchFamily="18" charset="0"/>
                <a:cs typeface="Times New Roman" panose="02020603050405020304" pitchFamily="18" charset="0"/>
              </a:rPr>
              <a:t>current processing times</a:t>
            </a:r>
            <a:r>
              <a:rPr lang="en-US" dirty="0" smtClean="0">
                <a:latin typeface="Times New Roman" panose="02020603050405020304" pitchFamily="18" charset="0"/>
                <a:cs typeface="Times New Roman" panose="02020603050405020304" pitchFamily="18" charset="0"/>
              </a:rPr>
              <a:t>, OEI, recommends </a:t>
            </a:r>
            <a:r>
              <a:rPr lang="en-US" dirty="0">
                <a:latin typeface="Times New Roman" panose="02020603050405020304" pitchFamily="18" charset="0"/>
                <a:cs typeface="Times New Roman" panose="02020603050405020304" pitchFamily="18" charset="0"/>
              </a:rPr>
              <a:t>premium processing. Please note that this fee </a:t>
            </a:r>
            <a:r>
              <a:rPr lang="en-US" b="1" dirty="0">
                <a:latin typeface="Times New Roman" panose="02020603050405020304" pitchFamily="18" charset="0"/>
                <a:cs typeface="Times New Roman" panose="02020603050405020304" pitchFamily="18" charset="0"/>
              </a:rPr>
              <a:t>does not expedite </a:t>
            </a:r>
            <a:r>
              <a:rPr lang="en-US" dirty="0">
                <a:latin typeface="Times New Roman" panose="02020603050405020304" pitchFamily="18" charset="0"/>
                <a:cs typeface="Times New Roman" panose="02020603050405020304" pitchFamily="18" charset="0"/>
              </a:rPr>
              <a:t>other parts of the petition (</a:t>
            </a:r>
            <a:r>
              <a:rPr lang="en-US" b="1" dirty="0">
                <a:latin typeface="Times New Roman" panose="02020603050405020304" pitchFamily="18" charset="0"/>
                <a:cs typeface="Times New Roman" panose="02020603050405020304" pitchFamily="18" charset="0"/>
              </a:rPr>
              <a:t>University filing preparation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Department of Labor (DOL) process </a:t>
            </a:r>
            <a:r>
              <a:rPr lang="en-US" dirty="0">
                <a:latin typeface="Times New Roman" panose="02020603050405020304" pitchFamily="18" charset="0"/>
                <a:cs typeface="Times New Roman" panose="02020603050405020304" pitchFamily="18" charset="0"/>
              </a:rPr>
              <a:t>or </a:t>
            </a:r>
            <a:r>
              <a:rPr lang="en-US" b="1" dirty="0">
                <a:latin typeface="Times New Roman" panose="02020603050405020304" pitchFamily="18" charset="0"/>
                <a:cs typeface="Times New Roman" panose="02020603050405020304" pitchFamily="18" charset="0"/>
              </a:rPr>
              <a:t>e</a:t>
            </a:r>
            <a:r>
              <a:rPr lang="en-US" b="1" dirty="0" smtClean="0">
                <a:latin typeface="Times New Roman" panose="02020603050405020304" pitchFamily="18" charset="0"/>
                <a:cs typeface="Times New Roman" panose="02020603050405020304" pitchFamily="18" charset="0"/>
              </a:rPr>
              <a:t>mbassy </a:t>
            </a:r>
            <a:r>
              <a:rPr lang="en-US" b="1" dirty="0">
                <a:latin typeface="Times New Roman" panose="02020603050405020304" pitchFamily="18" charset="0"/>
                <a:cs typeface="Times New Roman" panose="02020603050405020304" pitchFamily="18" charset="0"/>
              </a:rPr>
              <a:t>visa application</a:t>
            </a:r>
            <a:r>
              <a:rPr lang="en-US" dirty="0">
                <a:latin typeface="Times New Roman" panose="02020603050405020304" pitchFamily="18" charset="0"/>
                <a:cs typeface="Times New Roman" panose="02020603050405020304" pitchFamily="18" charset="0"/>
              </a:rPr>
              <a:t>), which will still take </a:t>
            </a:r>
            <a:r>
              <a:rPr lang="en-US" b="1" dirty="0">
                <a:latin typeface="Times New Roman" panose="02020603050405020304" pitchFamily="18" charset="0"/>
                <a:cs typeface="Times New Roman" panose="02020603050405020304" pitchFamily="18" charset="0"/>
              </a:rPr>
              <a:t>2-3 months </a:t>
            </a:r>
            <a:r>
              <a:rPr lang="en-US" dirty="0">
                <a:latin typeface="Times New Roman" panose="02020603050405020304" pitchFamily="18" charset="0"/>
                <a:cs typeface="Times New Roman" panose="02020603050405020304" pitchFamily="18" charset="0"/>
              </a:rPr>
              <a:t>to complete</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department must pay the premium processing fee if it is necessary. The department cannot pass this costs onto the employee. The employee can pay the fee only if it is for reasons such as </a:t>
            </a:r>
            <a:r>
              <a:rPr lang="en-US" b="1" dirty="0">
                <a:solidFill>
                  <a:schemeClr val="tx1"/>
                </a:solidFill>
                <a:latin typeface="Times New Roman" panose="02020603050405020304" pitchFamily="18" charset="0"/>
                <a:cs typeface="Times New Roman" panose="02020603050405020304" pitchFamily="18" charset="0"/>
              </a:rPr>
              <a:t>personal travel and completely unrelated to employment needs. </a:t>
            </a:r>
            <a:endParaRPr lang="en-US" b="1" dirty="0" smtClean="0">
              <a:solidFill>
                <a:schemeClr val="tx1"/>
              </a:solidFill>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Additionally</a:t>
            </a:r>
            <a:r>
              <a:rPr lang="en-US" dirty="0">
                <a:latin typeface="Times New Roman" panose="02020603050405020304" pitchFamily="18" charset="0"/>
                <a:cs typeface="Times New Roman" panose="02020603050405020304" pitchFamily="18" charset="0"/>
              </a:rPr>
              <a:t>, payment of the fee by the employee must not reduce the employee’s annual income below the prevailing wage.</a:t>
            </a:r>
          </a:p>
          <a:p>
            <a:endParaRPr lang="en-US" dirty="0"/>
          </a:p>
        </p:txBody>
      </p:sp>
    </p:spTree>
    <p:extLst>
      <p:ext uri="{BB962C8B-B14F-4D97-AF65-F5344CB8AC3E}">
        <p14:creationId xmlns:p14="http://schemas.microsoft.com/office/powerpoint/2010/main" val="3774662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Fees for Family members</a:t>
            </a:r>
            <a:r>
              <a:rPr lang="en-US" dirty="0"/>
              <a:t/>
            </a:r>
            <a:br>
              <a:rPr lang="en-US" dirty="0"/>
            </a:br>
            <a:endParaRPr lang="en-US" dirty="0"/>
          </a:p>
        </p:txBody>
      </p:sp>
      <p:sp>
        <p:nvSpPr>
          <p:cNvPr id="3" name="Text Placeholder 2"/>
          <p:cNvSpPr>
            <a:spLocks noGrp="1"/>
          </p:cNvSpPr>
          <p:nvPr>
            <p:ph type="body" idx="1"/>
          </p:nvPr>
        </p:nvSpPr>
        <p:spPr>
          <a:xfrm>
            <a:off x="2002054" y="1563624"/>
            <a:ext cx="9654140" cy="5071405"/>
          </a:xfrm>
        </p:spPr>
        <p:txBody>
          <a:bodyPr/>
          <a:lstStyle/>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Where </a:t>
            </a:r>
            <a:r>
              <a:rPr lang="en-US" sz="2400" dirty="0">
                <a:latin typeface="Times New Roman" panose="02020603050405020304" pitchFamily="18" charset="0"/>
                <a:cs typeface="Times New Roman" panose="02020603050405020304" pitchFamily="18" charset="0"/>
              </a:rPr>
              <a:t>applicable, a dependent application may be necessary for H-4 dependents (spouse and children under 21).  The cost of that I-539 dependent application is $370 for the family, plus an $85 biometric services fee for each dependent.  These fees are the responsibility of the employee.</a:t>
            </a:r>
          </a:p>
          <a:p>
            <a:endParaRPr lang="en-US" dirty="0"/>
          </a:p>
        </p:txBody>
      </p:sp>
    </p:spTree>
    <p:extLst>
      <p:ext uri="{BB962C8B-B14F-4D97-AF65-F5344CB8AC3E}">
        <p14:creationId xmlns:p14="http://schemas.microsoft.com/office/powerpoint/2010/main" val="2511123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Additional fees – vary</a:t>
            </a:r>
            <a:r>
              <a:rPr lang="en-US" dirty="0"/>
              <a:t/>
            </a:r>
            <a:br>
              <a:rPr lang="en-US" dirty="0"/>
            </a:br>
            <a:endParaRPr lang="en-US" dirty="0"/>
          </a:p>
        </p:txBody>
      </p:sp>
      <p:sp>
        <p:nvSpPr>
          <p:cNvPr id="3" name="Text Placeholder 2"/>
          <p:cNvSpPr>
            <a:spLocks noGrp="1"/>
          </p:cNvSpPr>
          <p:nvPr>
            <p:ph type="body" idx="1"/>
          </p:nvPr>
        </p:nvSpPr>
        <p:spPr>
          <a:xfrm>
            <a:off x="2002054" y="1225296"/>
            <a:ext cx="9654140" cy="5409733"/>
          </a:xfrm>
        </p:spPr>
        <p:txBody>
          <a:bodyPr/>
          <a:lstStyle/>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Additional </a:t>
            </a:r>
            <a:r>
              <a:rPr lang="en-US" sz="2400" dirty="0">
                <a:latin typeface="Times New Roman" panose="02020603050405020304" pitchFamily="18" charset="0"/>
                <a:cs typeface="Times New Roman" panose="02020603050405020304" pitchFamily="18" charset="0"/>
              </a:rPr>
              <a:t>costs include international educational document evaluation, attorney fees, and express mailing charges. Our office may recommend the use of an immigration attorney for complicated applications, as well as for </a:t>
            </a:r>
            <a:r>
              <a:rPr lang="en-US" sz="2400" dirty="0" smtClean="0">
                <a:latin typeface="Times New Roman" panose="02020603050405020304" pitchFamily="18" charset="0"/>
                <a:cs typeface="Times New Roman" panose="02020603050405020304" pitchFamily="18" charset="0"/>
              </a:rPr>
              <a:t>some </a:t>
            </a:r>
            <a:r>
              <a:rPr lang="en-US" sz="2400" dirty="0">
                <a:latin typeface="Times New Roman" panose="02020603050405020304" pitchFamily="18" charset="0"/>
                <a:cs typeface="Times New Roman" panose="02020603050405020304" pitchFamily="18" charset="0"/>
              </a:rPr>
              <a:t>non-academic staff H-1B applications</a:t>
            </a:r>
            <a:r>
              <a:rPr lang="en-US" sz="2400" dirty="0" smtClean="0">
                <a:latin typeface="Times New Roman" panose="02020603050405020304" pitchFamily="18" charset="0"/>
                <a:cs typeface="Times New Roman" panose="02020603050405020304" pitchFamily="18" charset="0"/>
              </a:rPr>
              <a:t>.</a:t>
            </a:r>
          </a:p>
          <a:p>
            <a:pPr marL="114300" indent="0">
              <a:buNone/>
            </a:pP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Only </a:t>
            </a:r>
            <a:r>
              <a:rPr lang="en-US" sz="2400" dirty="0">
                <a:latin typeface="Times New Roman" panose="02020603050405020304" pitchFamily="18" charset="0"/>
                <a:cs typeface="Times New Roman" panose="02020603050405020304" pitchFamily="18" charset="0"/>
              </a:rPr>
              <a:t>attorneys pre-approved by </a:t>
            </a:r>
            <a:r>
              <a:rPr lang="en-US" sz="2400" dirty="0" smtClean="0">
                <a:latin typeface="Times New Roman" panose="02020603050405020304" pitchFamily="18" charset="0"/>
                <a:cs typeface="Times New Roman" panose="02020603050405020304" pitchFamily="18" charset="0"/>
              </a:rPr>
              <a:t>the OEI </a:t>
            </a:r>
            <a:r>
              <a:rPr lang="en-US" sz="2400" dirty="0">
                <a:latin typeface="Times New Roman" panose="02020603050405020304" pitchFamily="18" charset="0"/>
                <a:cs typeface="Times New Roman" panose="02020603050405020304" pitchFamily="18" charset="0"/>
              </a:rPr>
              <a:t>can represent the university in H-1B petitions.  Furthermore, only </a:t>
            </a:r>
            <a:r>
              <a:rPr lang="en-US" sz="2400" dirty="0" smtClean="0">
                <a:latin typeface="Times New Roman" panose="02020603050405020304" pitchFamily="18" charset="0"/>
                <a:cs typeface="Times New Roman" panose="02020603050405020304" pitchFamily="18" charset="0"/>
              </a:rPr>
              <a:t>OEI </a:t>
            </a:r>
            <a:r>
              <a:rPr lang="en-US" sz="2400" dirty="0">
                <a:latin typeface="Times New Roman" panose="02020603050405020304" pitchFamily="18" charset="0"/>
                <a:cs typeface="Times New Roman" panose="02020603050405020304" pitchFamily="18" charset="0"/>
              </a:rPr>
              <a:t>can initiate H-1B applications on behalf of, Idaho State University, regardless of attorney use.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hiring department is responsible for any attorney fees related to an H-1B filing.</a:t>
            </a:r>
          </a:p>
          <a:p>
            <a:endParaRPr lang="en-US" dirty="0"/>
          </a:p>
        </p:txBody>
      </p:sp>
    </p:spTree>
    <p:extLst>
      <p:ext uri="{BB962C8B-B14F-4D97-AF65-F5344CB8AC3E}">
        <p14:creationId xmlns:p14="http://schemas.microsoft.com/office/powerpoint/2010/main" val="3251848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54" y="128017"/>
            <a:ext cx="9654140" cy="1316735"/>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Limitations of H1B</a:t>
            </a:r>
            <a:r>
              <a:rPr lang="en-US" dirty="0"/>
              <a:t/>
            </a:r>
            <a:br>
              <a:rPr lang="en-US" dirty="0"/>
            </a:br>
            <a:endParaRPr lang="en-US" dirty="0"/>
          </a:p>
        </p:txBody>
      </p:sp>
      <p:sp>
        <p:nvSpPr>
          <p:cNvPr id="3" name="Text Placeholder 2"/>
          <p:cNvSpPr>
            <a:spLocks noGrp="1"/>
          </p:cNvSpPr>
          <p:nvPr>
            <p:ph type="body" idx="1"/>
          </p:nvPr>
        </p:nvSpPr>
        <p:spPr/>
        <p:txBody>
          <a:bodyPr/>
          <a:lstStyle/>
          <a:p>
            <a:pPr marL="114300" indent="0">
              <a:buNone/>
            </a:pPr>
            <a:endParaRPr lang="en-US" dirty="0"/>
          </a:p>
          <a:p>
            <a:r>
              <a:rPr lang="en-US" sz="2400" dirty="0">
                <a:latin typeface="Times New Roman" panose="02020603050405020304" pitchFamily="18" charset="0"/>
                <a:cs typeface="Times New Roman" panose="02020603050405020304" pitchFamily="18" charset="0"/>
              </a:rPr>
              <a:t>The H-1B </a:t>
            </a:r>
            <a:r>
              <a:rPr lang="en-US" sz="2400" dirty="0" smtClean="0">
                <a:latin typeface="Times New Roman" panose="02020603050405020304" pitchFamily="18" charset="0"/>
                <a:cs typeface="Times New Roman" panose="02020603050405020304" pitchFamily="18" charset="0"/>
              </a:rPr>
              <a:t>status is an </a:t>
            </a:r>
            <a:r>
              <a:rPr lang="en-US" sz="2400" b="1" dirty="0" smtClean="0">
                <a:latin typeface="Times New Roman" panose="02020603050405020304" pitchFamily="18" charset="0"/>
                <a:cs typeface="Times New Roman" panose="02020603050405020304" pitchFamily="18" charset="0"/>
              </a:rPr>
              <a:t>employer </a:t>
            </a:r>
            <a:r>
              <a:rPr lang="en-US" sz="2400" b="1" dirty="0">
                <a:latin typeface="Times New Roman" panose="02020603050405020304" pitchFamily="18" charset="0"/>
                <a:cs typeface="Times New Roman" panose="02020603050405020304" pitchFamily="18" charset="0"/>
              </a:rPr>
              <a:t>and employment </a:t>
            </a:r>
            <a:r>
              <a:rPr lang="en-US" sz="2400" b="1" dirty="0" smtClean="0">
                <a:latin typeface="Times New Roman" panose="02020603050405020304" pitchFamily="18" charset="0"/>
                <a:cs typeface="Times New Roman" panose="02020603050405020304" pitchFamily="18" charset="0"/>
              </a:rPr>
              <a:t>specific </a:t>
            </a:r>
            <a:r>
              <a:rPr lang="en-US" sz="2400" dirty="0" smtClean="0">
                <a:latin typeface="Times New Roman" panose="02020603050405020304" pitchFamily="18" charset="0"/>
                <a:cs typeface="Times New Roman" panose="02020603050405020304" pitchFamily="18" charset="0"/>
              </a:rPr>
              <a:t>visa. </a:t>
            </a:r>
            <a:r>
              <a:rPr lang="en-US" sz="2400" dirty="0">
                <a:latin typeface="Times New Roman" panose="02020603050405020304" pitchFamily="18" charset="0"/>
                <a:cs typeface="Times New Roman" panose="02020603050405020304" pitchFamily="18" charset="0"/>
              </a:rPr>
              <a:t>Participating in another job or work with another employer would require an additional H-1B petition. H-1B visa holders cannot receive honorarium from any other employers or sources.</a:t>
            </a:r>
          </a:p>
          <a:p>
            <a:endParaRPr lang="en-US" b="1" dirty="0"/>
          </a:p>
        </p:txBody>
      </p:sp>
    </p:spTree>
    <p:extLst>
      <p:ext uri="{BB962C8B-B14F-4D97-AF65-F5344CB8AC3E}">
        <p14:creationId xmlns:p14="http://schemas.microsoft.com/office/powerpoint/2010/main" val="2967533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Hiring Department Responsibilities</a:t>
            </a:r>
            <a:r>
              <a:rPr lang="en-US" dirty="0"/>
              <a:t/>
            </a:r>
            <a:br>
              <a:rPr lang="en-US" dirty="0"/>
            </a:br>
            <a:endParaRPr lang="en-US" dirty="0"/>
          </a:p>
        </p:txBody>
      </p:sp>
      <p:sp>
        <p:nvSpPr>
          <p:cNvPr id="3" name="Text Placeholder 2"/>
          <p:cNvSpPr>
            <a:spLocks noGrp="1"/>
          </p:cNvSpPr>
          <p:nvPr>
            <p:ph type="body" idx="1"/>
          </p:nvPr>
        </p:nvSpPr>
        <p:spPr>
          <a:xfrm>
            <a:off x="2002054" y="1426464"/>
            <a:ext cx="9654140" cy="5208565"/>
          </a:xfrm>
        </p:spPr>
        <p:txBody>
          <a:bodyPr/>
          <a:lstStyle/>
          <a:p>
            <a:r>
              <a:rPr lang="en-US" sz="2400" dirty="0">
                <a:latin typeface="Times New Roman" panose="02020603050405020304" pitchFamily="18" charset="0"/>
                <a:cs typeface="Times New Roman" panose="02020603050405020304" pitchFamily="18" charset="0"/>
              </a:rPr>
              <a:t>Any changes in employment, including salary, position duties/title, worksite locations off-campus, drop in hours to less than full-time, and departure from the position must be communicated </a:t>
            </a:r>
            <a:r>
              <a:rPr lang="en-US" sz="2400" dirty="0" smtClean="0">
                <a:latin typeface="Times New Roman" panose="02020603050405020304" pitchFamily="18" charset="0"/>
                <a:cs typeface="Times New Roman" panose="02020603050405020304" pitchFamily="18" charset="0"/>
              </a:rPr>
              <a:t>to OEI, prior </a:t>
            </a:r>
            <a:r>
              <a:rPr lang="en-US" sz="2400" dirty="0">
                <a:latin typeface="Times New Roman" panose="02020603050405020304" pitchFamily="18" charset="0"/>
                <a:cs typeface="Times New Roman" panose="02020603050405020304" pitchFamily="18" charset="0"/>
              </a:rPr>
              <a:t>to the change.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Failure </a:t>
            </a:r>
            <a:r>
              <a:rPr lang="en-US" sz="2400" dirty="0">
                <a:latin typeface="Times New Roman" panose="02020603050405020304" pitchFamily="18" charset="0"/>
                <a:cs typeface="Times New Roman" panose="02020603050405020304" pitchFamily="18" charset="0"/>
              </a:rPr>
              <a:t>to notify in advance may result in fines and back wages for the hiring department</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If the employment is involuntarily terminated, then the department may be responsible for the cost of return transportation to the home country for the H-1B employee.</a:t>
            </a:r>
          </a:p>
          <a:p>
            <a:endParaRPr lang="en-US" dirty="0"/>
          </a:p>
        </p:txBody>
      </p:sp>
    </p:spTree>
    <p:extLst>
      <p:ext uri="{BB962C8B-B14F-4D97-AF65-F5344CB8AC3E}">
        <p14:creationId xmlns:p14="http://schemas.microsoft.com/office/powerpoint/2010/main" val="655996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Review</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002054" y="1690688"/>
            <a:ext cx="9654140" cy="4944341"/>
          </a:xfrm>
        </p:spPr>
        <p:txBody>
          <a:bodyPr/>
          <a:lstStyle/>
          <a:p>
            <a:r>
              <a:rPr lang="en-US" sz="240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is an H-1B visa?</a:t>
            </a:r>
          </a:p>
          <a:p>
            <a:r>
              <a:rPr lang="en-US" sz="2400" dirty="0">
                <a:latin typeface="Times New Roman" panose="02020603050405020304" pitchFamily="18" charset="0"/>
                <a:cs typeface="Times New Roman" panose="02020603050405020304" pitchFamily="18" charset="0"/>
              </a:rPr>
              <a:t>Eligibility of H-1B visa</a:t>
            </a:r>
          </a:p>
          <a:p>
            <a:r>
              <a:rPr lang="en-US" sz="2400" dirty="0">
                <a:latin typeface="Times New Roman" panose="02020603050405020304" pitchFamily="18" charset="0"/>
                <a:cs typeface="Times New Roman" panose="02020603050405020304" pitchFamily="18" charset="0"/>
              </a:rPr>
              <a:t>H-1B Status Limits</a:t>
            </a:r>
          </a:p>
          <a:p>
            <a:r>
              <a:rPr lang="en-US" sz="2400" dirty="0">
                <a:latin typeface="Times New Roman" panose="02020603050405020304" pitchFamily="18" charset="0"/>
                <a:cs typeface="Times New Roman" panose="02020603050405020304" pitchFamily="18" charset="0"/>
              </a:rPr>
              <a:t>Department Required Documentation</a:t>
            </a:r>
          </a:p>
          <a:p>
            <a:r>
              <a:rPr lang="en-US" sz="2400" dirty="0">
                <a:latin typeface="Times New Roman" panose="02020603050405020304" pitchFamily="18" charset="0"/>
                <a:cs typeface="Times New Roman" panose="02020603050405020304" pitchFamily="18" charset="0"/>
              </a:rPr>
              <a:t>Employee Required Documentation</a:t>
            </a:r>
          </a:p>
          <a:p>
            <a:r>
              <a:rPr lang="en-US" sz="2400" dirty="0">
                <a:latin typeface="Times New Roman" panose="02020603050405020304" pitchFamily="18" charset="0"/>
                <a:cs typeface="Times New Roman" panose="02020603050405020304" pitchFamily="18" charset="0"/>
              </a:rPr>
              <a:t>Cost of the Application Filling Fees</a:t>
            </a:r>
          </a:p>
          <a:p>
            <a:r>
              <a:rPr lang="en-US" sz="2400" dirty="0">
                <a:latin typeface="Times New Roman" panose="02020603050405020304" pitchFamily="18" charset="0"/>
                <a:cs typeface="Times New Roman" panose="02020603050405020304" pitchFamily="18" charset="0"/>
              </a:rPr>
              <a:t>Application Processing Time-Line</a:t>
            </a:r>
          </a:p>
          <a:p>
            <a:r>
              <a:rPr lang="en-US" sz="2400" dirty="0">
                <a:latin typeface="Times New Roman" panose="02020603050405020304" pitchFamily="18" charset="0"/>
                <a:cs typeface="Times New Roman" panose="02020603050405020304" pitchFamily="18" charset="0"/>
              </a:rPr>
              <a:t>Hiring Department Responsibilities</a:t>
            </a:r>
          </a:p>
          <a:p>
            <a:r>
              <a:rPr lang="en-US" sz="2400" dirty="0">
                <a:latin typeface="Times New Roman" panose="02020603050405020304" pitchFamily="18" charset="0"/>
                <a:cs typeface="Times New Roman" panose="02020603050405020304" pitchFamily="18" charset="0"/>
              </a:rPr>
              <a:t>Employee Responsibilities.</a:t>
            </a:r>
          </a:p>
          <a:p>
            <a:pPr marL="114300" indent="0">
              <a:buNone/>
            </a:pPr>
            <a:endParaRPr lang="en-US" sz="2400" dirty="0" smtClean="0">
              <a:latin typeface="Times New Roman" panose="02020603050405020304" pitchFamily="18" charset="0"/>
              <a:cs typeface="Times New Roman" panose="02020603050405020304" pitchFamily="18" charset="0"/>
            </a:endParaRPr>
          </a:p>
          <a:p>
            <a:endParaRPr lang="en-US" dirty="0"/>
          </a:p>
          <a:p>
            <a:endParaRPr lang="en-US" dirty="0" smtClean="0"/>
          </a:p>
        </p:txBody>
      </p:sp>
    </p:spTree>
    <p:extLst>
      <p:ext uri="{BB962C8B-B14F-4D97-AF65-F5344CB8AC3E}">
        <p14:creationId xmlns:p14="http://schemas.microsoft.com/office/powerpoint/2010/main" val="1761051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285" y="154237"/>
            <a:ext cx="9529010" cy="1729647"/>
          </a:xfrm>
        </p:spPr>
        <p:txBody>
          <a:bodyPr>
            <a:normAutofit/>
          </a:bodyPr>
          <a:lstStyle/>
          <a:p>
            <a:pPr algn="ctr"/>
            <a:r>
              <a:rPr lang="en-US" sz="4400" i="1" dirty="0">
                <a:latin typeface="Times New Roman" panose="02020603050405020304" pitchFamily="18" charset="0"/>
                <a:cs typeface="Times New Roman" panose="02020603050405020304" pitchFamily="18" charset="0"/>
              </a:rPr>
              <a:t>Disclaimer</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117558" y="1282148"/>
            <a:ext cx="9529010" cy="5352065"/>
          </a:xfrm>
        </p:spPr>
        <p:txBody>
          <a:bodyPr/>
          <a:lstStyle/>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information contained in this presentation is provided as a service to the international students, faculty, staff, employees and administrators of Idaho State University, and does not constitute legal advice, including legal advice regarding any immigration, tax or other matter. We make no claims, promises or guarantees about the accuracy, completeness or adequacy of the information contained in or linked to this </a:t>
            </a:r>
            <a:r>
              <a:rPr lang="en-US" dirty="0" smtClean="0">
                <a:solidFill>
                  <a:schemeClr val="tx1"/>
                </a:solidFill>
                <a:latin typeface="Times New Roman" panose="02020603050405020304" pitchFamily="18" charset="0"/>
                <a:cs typeface="Times New Roman" panose="02020603050405020304" pitchFamily="18" charset="0"/>
              </a:rPr>
              <a:t>presentation </a:t>
            </a:r>
            <a:r>
              <a:rPr lang="en-US" dirty="0">
                <a:solidFill>
                  <a:schemeClr val="tx1"/>
                </a:solidFill>
                <a:latin typeface="Times New Roman" panose="02020603050405020304" pitchFamily="18" charset="0"/>
                <a:cs typeface="Times New Roman" panose="02020603050405020304" pitchFamily="18" charset="0"/>
              </a:rPr>
              <a:t>or any associated </a:t>
            </a:r>
            <a:r>
              <a:rPr lang="en-US" dirty="0" smtClean="0">
                <a:solidFill>
                  <a:schemeClr val="tx1"/>
                </a:solidFill>
                <a:latin typeface="Times New Roman" panose="02020603050405020304" pitchFamily="18" charset="0"/>
                <a:cs typeface="Times New Roman" panose="02020603050405020304" pitchFamily="18" charset="0"/>
              </a:rPr>
              <a:t>documents and forms </a:t>
            </a:r>
            <a:r>
              <a:rPr lang="en-US" dirty="0">
                <a:solidFill>
                  <a:schemeClr val="tx1"/>
                </a:solidFill>
                <a:latin typeface="Times New Roman" panose="02020603050405020304" pitchFamily="18" charset="0"/>
                <a:cs typeface="Times New Roman" panose="02020603050405020304" pitchFamily="18" charset="0"/>
              </a:rPr>
              <a:t>which </a:t>
            </a:r>
            <a:r>
              <a:rPr lang="en-US" dirty="0" smtClean="0">
                <a:solidFill>
                  <a:schemeClr val="tx1"/>
                </a:solidFill>
                <a:latin typeface="Times New Roman" panose="02020603050405020304" pitchFamily="18" charset="0"/>
                <a:cs typeface="Times New Roman" panose="02020603050405020304" pitchFamily="18" charset="0"/>
              </a:rPr>
              <a:t>are </a:t>
            </a:r>
            <a:r>
              <a:rPr lang="en-US" dirty="0">
                <a:solidFill>
                  <a:schemeClr val="tx1"/>
                </a:solidFill>
                <a:latin typeface="Times New Roman" panose="02020603050405020304" pitchFamily="18" charset="0"/>
                <a:cs typeface="Times New Roman" panose="02020603050405020304" pitchFamily="18" charset="0"/>
              </a:rPr>
              <a:t>provided for general information purposes only. As legal advice must be tailored to the specific circumstances of each case, and laws are constantly changing, nothing provided herein should be used as a substitute for the advice of competent counsel. Idaho State University is not responsible for any errors or omissions contained in this </a:t>
            </a:r>
            <a:r>
              <a:rPr lang="en-US" dirty="0" smtClean="0">
                <a:solidFill>
                  <a:schemeClr val="tx1"/>
                </a:solidFill>
                <a:latin typeface="Times New Roman" panose="02020603050405020304" pitchFamily="18" charset="0"/>
                <a:cs typeface="Times New Roman" panose="02020603050405020304" pitchFamily="18" charset="0"/>
              </a:rPr>
              <a:t>presentation, </a:t>
            </a:r>
            <a:r>
              <a:rPr lang="en-US" dirty="0">
                <a:solidFill>
                  <a:schemeClr val="tx1"/>
                </a:solidFill>
                <a:latin typeface="Times New Roman" panose="02020603050405020304" pitchFamily="18" charset="0"/>
                <a:cs typeface="Times New Roman" panose="02020603050405020304" pitchFamily="18" charset="0"/>
              </a:rPr>
              <a:t>or for the results obtained from the use of this information.</a:t>
            </a:r>
          </a:p>
        </p:txBody>
      </p:sp>
    </p:spTree>
    <p:extLst>
      <p:ext uri="{BB962C8B-B14F-4D97-AF65-F5344CB8AC3E}">
        <p14:creationId xmlns:p14="http://schemas.microsoft.com/office/powerpoint/2010/main" val="3682788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Thank you!</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endParaRPr lang="en-US" dirty="0" smtClean="0"/>
          </a:p>
          <a:p>
            <a:endParaRPr lang="en-US" dirty="0"/>
          </a:p>
          <a:p>
            <a:pPr marL="114300" indent="0" algn="ctr">
              <a:buNone/>
            </a:pPr>
            <a:r>
              <a:rPr lang="en-US" sz="2400" dirty="0" smtClean="0">
                <a:latin typeface="Times New Roman" panose="02020603050405020304" pitchFamily="18" charset="0"/>
                <a:cs typeface="Times New Roman" panose="02020603050405020304" pitchFamily="18" charset="0"/>
              </a:rPr>
              <a:t>Any questions?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04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54" y="130629"/>
            <a:ext cx="9654140" cy="1358537"/>
          </a:xfrm>
        </p:spPr>
        <p:txBody>
          <a:bodyPr>
            <a:normAutofit/>
          </a:bodyPr>
          <a:lstStyle/>
          <a:p>
            <a:r>
              <a:rPr lang="en-US" dirty="0" smtClean="0">
                <a:latin typeface="Times New Roman" panose="02020603050405020304" pitchFamily="18" charset="0"/>
                <a:cs typeface="Times New Roman" panose="02020603050405020304" pitchFamily="18" charset="0"/>
              </a:rPr>
              <a:t>Agenda for Today:</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002054" y="1690688"/>
            <a:ext cx="9654140" cy="4944341"/>
          </a:xfrm>
        </p:spPr>
        <p:txBody>
          <a:bodyPr/>
          <a:lstStyle/>
          <a:p>
            <a:r>
              <a:rPr lang="en-US" dirty="0" smtClean="0">
                <a:latin typeface="Times New Roman" panose="02020603050405020304" pitchFamily="18" charset="0"/>
                <a:cs typeface="Times New Roman" panose="02020603050405020304" pitchFamily="18" charset="0"/>
              </a:rPr>
              <a:t>What is an H-1B visa?</a:t>
            </a:r>
          </a:p>
          <a:p>
            <a:r>
              <a:rPr lang="en-US" dirty="0" smtClean="0">
                <a:latin typeface="Times New Roman" panose="02020603050405020304" pitchFamily="18" charset="0"/>
                <a:cs typeface="Times New Roman" panose="02020603050405020304" pitchFamily="18" charset="0"/>
              </a:rPr>
              <a:t>Eligibility of H-1B visa</a:t>
            </a:r>
          </a:p>
          <a:p>
            <a:r>
              <a:rPr lang="en-US" dirty="0">
                <a:latin typeface="Times New Roman" panose="02020603050405020304" pitchFamily="18" charset="0"/>
                <a:cs typeface="Times New Roman" panose="02020603050405020304" pitchFamily="18" charset="0"/>
              </a:rPr>
              <a:t>H-1B </a:t>
            </a:r>
            <a:r>
              <a:rPr lang="en-US" dirty="0" smtClean="0">
                <a:latin typeface="Times New Roman" panose="02020603050405020304" pitchFamily="18" charset="0"/>
                <a:cs typeface="Times New Roman" panose="02020603050405020304" pitchFamily="18" charset="0"/>
              </a:rPr>
              <a:t>Status Limits</a:t>
            </a:r>
          </a:p>
          <a:p>
            <a:r>
              <a:rPr lang="en-US" dirty="0">
                <a:latin typeface="Times New Roman" panose="02020603050405020304" pitchFamily="18" charset="0"/>
                <a:cs typeface="Times New Roman" panose="02020603050405020304" pitchFamily="18" charset="0"/>
              </a:rPr>
              <a:t>Department Required </a:t>
            </a:r>
            <a:r>
              <a:rPr lang="en-US" dirty="0" smtClean="0">
                <a:latin typeface="Times New Roman" panose="02020603050405020304" pitchFamily="18" charset="0"/>
                <a:cs typeface="Times New Roman" panose="02020603050405020304" pitchFamily="18" charset="0"/>
              </a:rPr>
              <a:t>Documentation</a:t>
            </a:r>
          </a:p>
          <a:p>
            <a:r>
              <a:rPr lang="en-US" dirty="0">
                <a:latin typeface="Times New Roman" panose="02020603050405020304" pitchFamily="18" charset="0"/>
                <a:cs typeface="Times New Roman" panose="02020603050405020304" pitchFamily="18" charset="0"/>
              </a:rPr>
              <a:t>Employee Required Documentation</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Cost of the Application Filling Fees</a:t>
            </a:r>
          </a:p>
          <a:p>
            <a:r>
              <a:rPr lang="en-US" dirty="0">
                <a:latin typeface="Times New Roman" panose="02020603050405020304" pitchFamily="18" charset="0"/>
                <a:cs typeface="Times New Roman" panose="02020603050405020304" pitchFamily="18" charset="0"/>
              </a:rPr>
              <a:t>Application Processing </a:t>
            </a:r>
            <a:r>
              <a:rPr lang="en-US" dirty="0" smtClean="0">
                <a:latin typeface="Times New Roman" panose="02020603050405020304" pitchFamily="18" charset="0"/>
                <a:cs typeface="Times New Roman" panose="02020603050405020304" pitchFamily="18" charset="0"/>
              </a:rPr>
              <a:t>Time-Line</a:t>
            </a:r>
          </a:p>
          <a:p>
            <a:r>
              <a:rPr lang="en-US" dirty="0">
                <a:latin typeface="Times New Roman" panose="02020603050405020304" pitchFamily="18" charset="0"/>
                <a:cs typeface="Times New Roman" panose="02020603050405020304" pitchFamily="18" charset="0"/>
              </a:rPr>
              <a:t>Hiring Department </a:t>
            </a:r>
            <a:r>
              <a:rPr lang="en-US" dirty="0" smtClean="0">
                <a:latin typeface="Times New Roman" panose="02020603050405020304" pitchFamily="18" charset="0"/>
                <a:cs typeface="Times New Roman" panose="02020603050405020304" pitchFamily="18" charset="0"/>
              </a:rPr>
              <a:t>Responsibilities</a:t>
            </a:r>
          </a:p>
          <a:p>
            <a:r>
              <a:rPr lang="en-US" dirty="0" smtClean="0">
                <a:latin typeface="Times New Roman" panose="02020603050405020304" pitchFamily="18" charset="0"/>
                <a:cs typeface="Times New Roman" panose="02020603050405020304" pitchFamily="18" charset="0"/>
              </a:rPr>
              <a:t>Employee Responsibilities</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102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7558" y="0"/>
            <a:ext cx="9529010" cy="1839818"/>
          </a:xfrm>
        </p:spPr>
        <p:txBody>
          <a:bodyPr>
            <a:normAutofit fontScale="90000"/>
          </a:bodyPr>
          <a:lstStyle/>
          <a:p>
            <a:pPr algn="ct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Idaho </a:t>
            </a:r>
            <a:r>
              <a:rPr lang="en-US" sz="4400" dirty="0">
                <a:latin typeface="Times New Roman" panose="02020603050405020304" pitchFamily="18" charset="0"/>
                <a:cs typeface="Times New Roman" panose="02020603050405020304" pitchFamily="18" charset="0"/>
              </a:rPr>
              <a:t>State University</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3" name="Subtitle 2"/>
          <p:cNvSpPr>
            <a:spLocks noGrp="1"/>
          </p:cNvSpPr>
          <p:nvPr>
            <p:ph type="subTitle" idx="1"/>
          </p:nvPr>
        </p:nvSpPr>
        <p:spPr>
          <a:xfrm>
            <a:off x="2117558" y="1524000"/>
            <a:ext cx="9529010" cy="5110213"/>
          </a:xfrm>
        </p:spPr>
        <p:txBody>
          <a:bodyPr>
            <a:normAutofit/>
          </a:bodyPr>
          <a:lstStyle/>
          <a:p>
            <a:endParaRPr lang="en-US" sz="2600" dirty="0" smtClean="0">
              <a:solidFill>
                <a:schemeClr val="tx1"/>
              </a:solidFill>
              <a:latin typeface="Times New Roman" panose="02020603050405020304" pitchFamily="18" charset="0"/>
              <a:cs typeface="Times New Roman" panose="02020603050405020304" pitchFamily="18" charset="0"/>
            </a:endParaRPr>
          </a:p>
          <a:p>
            <a:endParaRPr lang="en-US" sz="2600" dirty="0">
              <a:solidFill>
                <a:schemeClr val="tx1"/>
              </a:solidFill>
              <a:latin typeface="Times New Roman" panose="02020603050405020304" pitchFamily="18" charset="0"/>
              <a:cs typeface="Times New Roman" panose="02020603050405020304" pitchFamily="18" charset="0"/>
            </a:endParaRPr>
          </a:p>
          <a:p>
            <a:r>
              <a:rPr lang="en-US" sz="2600" dirty="0" smtClean="0">
                <a:solidFill>
                  <a:schemeClr val="tx1"/>
                </a:solidFill>
                <a:latin typeface="Times New Roman" panose="02020603050405020304" pitchFamily="18" charset="0"/>
                <a:cs typeface="Times New Roman" panose="02020603050405020304" pitchFamily="18" charset="0"/>
              </a:rPr>
              <a:t>Idaho </a:t>
            </a:r>
            <a:r>
              <a:rPr lang="en-US" sz="2600" dirty="0">
                <a:solidFill>
                  <a:schemeClr val="tx1"/>
                </a:solidFill>
                <a:latin typeface="Times New Roman" panose="02020603050405020304" pitchFamily="18" charset="0"/>
                <a:cs typeface="Times New Roman" panose="02020603050405020304" pitchFamily="18" charset="0"/>
              </a:rPr>
              <a:t>State University sponsors H-1B visas for on-campus, full time, long-term academic positions such as tenure-track faculty. Other long-term, permanent staff positions may be supported if they require a specialty bachelor’s degree.  Other visa categories, particularly F-1 OPT, should be utilized where possible</a:t>
            </a:r>
            <a:r>
              <a:rPr lang="en-US" sz="2600" dirty="0" smtClean="0">
                <a:solidFill>
                  <a:schemeClr val="tx1"/>
                </a:solidFill>
                <a:latin typeface="Times New Roman" panose="02020603050405020304" pitchFamily="18" charset="0"/>
                <a:cs typeface="Times New Roman" panose="02020603050405020304" pitchFamily="18" charset="0"/>
              </a:rPr>
              <a:t>.</a:t>
            </a: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68997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What </a:t>
            </a:r>
            <a:r>
              <a:rPr lang="en-US" dirty="0">
                <a:solidFill>
                  <a:schemeClr val="tx1"/>
                </a:solidFill>
                <a:latin typeface="Times New Roman" panose="02020603050405020304" pitchFamily="18" charset="0"/>
                <a:cs typeface="Times New Roman" panose="02020603050405020304" pitchFamily="18" charset="0"/>
              </a:rPr>
              <a:t>is H-1B Visa?</a:t>
            </a:r>
            <a:br>
              <a:rPr lang="en-US" dirty="0">
                <a:solidFill>
                  <a:schemeClr val="tx1"/>
                </a:solidFill>
                <a:latin typeface="Times New Roman" panose="02020603050405020304" pitchFamily="18" charset="0"/>
                <a:cs typeface="Times New Roman" panose="02020603050405020304" pitchFamily="18" charset="0"/>
              </a:rPr>
            </a:br>
            <a:endParaRPr lang="en-US" dirty="0"/>
          </a:p>
        </p:txBody>
      </p:sp>
      <p:sp>
        <p:nvSpPr>
          <p:cNvPr id="3" name="Text Placeholder 2"/>
          <p:cNvSpPr>
            <a:spLocks noGrp="1"/>
          </p:cNvSpPr>
          <p:nvPr>
            <p:ph type="body" idx="1"/>
          </p:nvPr>
        </p:nvSpPr>
        <p:spPr/>
        <p:txBody>
          <a:bodyPr/>
          <a:lstStyle/>
          <a:p>
            <a:endParaRPr lang="en-US" b="1" dirty="0">
              <a:solidFill>
                <a:schemeClr val="tx1"/>
              </a:solidFill>
              <a:latin typeface="Times New Roman" panose="02020603050405020304" pitchFamily="18" charset="0"/>
              <a:cs typeface="Times New Roman" panose="02020603050405020304" pitchFamily="18" charset="0"/>
            </a:endParaRPr>
          </a:p>
          <a:p>
            <a:pPr marL="114300" indent="0">
              <a:buNone/>
            </a:pPr>
            <a:r>
              <a:rPr lang="en-US" dirty="0">
                <a:solidFill>
                  <a:schemeClr val="tx1"/>
                </a:solidFill>
                <a:latin typeface="Times New Roman" panose="02020603050405020304" pitchFamily="18" charset="0"/>
                <a:cs typeface="Times New Roman" panose="02020603050405020304" pitchFamily="18" charset="0"/>
              </a:rPr>
              <a:t>H-1B </a:t>
            </a:r>
            <a:r>
              <a:rPr lang="en-US" dirty="0" smtClean="0">
                <a:solidFill>
                  <a:schemeClr val="tx1"/>
                </a:solidFill>
                <a:latin typeface="Times New Roman" panose="02020603050405020304" pitchFamily="18" charset="0"/>
                <a:cs typeface="Times New Roman" panose="02020603050405020304" pitchFamily="18" charset="0"/>
              </a:rPr>
              <a:t>status temporary </a:t>
            </a:r>
            <a:r>
              <a:rPr lang="en-US" dirty="0">
                <a:solidFill>
                  <a:schemeClr val="tx1"/>
                </a:solidFill>
                <a:latin typeface="Times New Roman" panose="02020603050405020304" pitchFamily="18" charset="0"/>
                <a:cs typeface="Times New Roman" panose="02020603050405020304" pitchFamily="18" charset="0"/>
              </a:rPr>
              <a:t>worker immigration status is for individuals coming temporarily to the U.S. to work in a </a:t>
            </a:r>
            <a:r>
              <a:rPr lang="en-US" b="1" dirty="0">
                <a:solidFill>
                  <a:schemeClr val="tx1"/>
                </a:solidFill>
                <a:latin typeface="Times New Roman" panose="02020603050405020304" pitchFamily="18" charset="0"/>
                <a:cs typeface="Times New Roman" panose="02020603050405020304" pitchFamily="18" charset="0"/>
              </a:rPr>
              <a:t>specialty occupation</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H-1B status </a:t>
            </a:r>
            <a:r>
              <a:rPr lang="en-US" dirty="0">
                <a:solidFill>
                  <a:schemeClr val="tx1"/>
                </a:solidFill>
                <a:latin typeface="Times New Roman" panose="02020603050405020304" pitchFamily="18" charset="0"/>
                <a:cs typeface="Times New Roman" panose="02020603050405020304" pitchFamily="18" charset="0"/>
              </a:rPr>
              <a:t>is an employer-sponsored immigration status. </a:t>
            </a:r>
            <a:endParaRPr lang="en-US" dirty="0" smtClean="0">
              <a:solidFill>
                <a:schemeClr val="tx1"/>
              </a:solidFill>
              <a:latin typeface="Times New Roman" panose="02020603050405020304" pitchFamily="18" charset="0"/>
              <a:cs typeface="Times New Roman" panose="02020603050405020304" pitchFamily="18" charset="0"/>
            </a:endParaRPr>
          </a:p>
          <a:p>
            <a:pPr marL="114300" indent="0">
              <a:buNone/>
            </a:pPr>
            <a:r>
              <a:rPr lang="en-US" dirty="0" smtClean="0">
                <a:solidFill>
                  <a:schemeClr val="tx1"/>
                </a:solidFill>
                <a:latin typeface="Times New Roman" panose="02020603050405020304" pitchFamily="18" charset="0"/>
                <a:cs typeface="Times New Roman" panose="02020603050405020304" pitchFamily="18" charset="0"/>
              </a:rPr>
              <a:t>It </a:t>
            </a:r>
            <a:r>
              <a:rPr lang="en-US" dirty="0">
                <a:solidFill>
                  <a:schemeClr val="tx1"/>
                </a:solidFill>
                <a:latin typeface="Times New Roman" panose="02020603050405020304" pitchFamily="18" charset="0"/>
                <a:cs typeface="Times New Roman" panose="02020603050405020304" pitchFamily="18" charset="0"/>
              </a:rPr>
              <a:t>is </a:t>
            </a:r>
            <a:r>
              <a:rPr lang="en-US" b="1" dirty="0">
                <a:solidFill>
                  <a:schemeClr val="tx1"/>
                </a:solidFill>
                <a:latin typeface="Times New Roman" panose="02020603050405020304" pitchFamily="18" charset="0"/>
                <a:cs typeface="Times New Roman" panose="02020603050405020304" pitchFamily="18" charset="0"/>
              </a:rPr>
              <a:t>employer-specific</a:t>
            </a:r>
            <a:r>
              <a:rPr lang="en-US"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job-specific</a:t>
            </a:r>
            <a:r>
              <a:rPr lang="en-US" dirty="0">
                <a:solidFill>
                  <a:schemeClr val="tx1"/>
                </a:solidFill>
                <a:latin typeface="Times New Roman" panose="02020603050405020304" pitchFamily="18" charset="0"/>
                <a:cs typeface="Times New Roman" panose="02020603050405020304" pitchFamily="18" charset="0"/>
              </a:rPr>
              <a:t>, and </a:t>
            </a:r>
            <a:r>
              <a:rPr lang="en-US" b="1" dirty="0">
                <a:solidFill>
                  <a:schemeClr val="tx1"/>
                </a:solidFill>
                <a:latin typeface="Times New Roman" panose="02020603050405020304" pitchFamily="18" charset="0"/>
                <a:cs typeface="Times New Roman" panose="02020603050405020304" pitchFamily="18" charset="0"/>
              </a:rPr>
              <a:t>location-specific.</a:t>
            </a:r>
            <a:r>
              <a:rPr lang="en-US" dirty="0">
                <a:solidFill>
                  <a:schemeClr val="tx1"/>
                </a:solidFill>
                <a:latin typeface="Times New Roman" panose="02020603050405020304" pitchFamily="18" charset="0"/>
                <a:cs typeface="Times New Roman" panose="02020603050405020304" pitchFamily="18" charset="0"/>
              </a:rPr>
              <a:t> If the employer, job or job location change then a new H-1B petition may be needed.</a:t>
            </a:r>
          </a:p>
          <a:p>
            <a:endParaRPr lang="en-US" dirty="0"/>
          </a:p>
        </p:txBody>
      </p:sp>
    </p:spTree>
    <p:extLst>
      <p:ext uri="{BB962C8B-B14F-4D97-AF65-F5344CB8AC3E}">
        <p14:creationId xmlns:p14="http://schemas.microsoft.com/office/powerpoint/2010/main" val="2118346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sz="4900" dirty="0" smtClean="0">
                <a:latin typeface="Times New Roman" panose="02020603050405020304" pitchFamily="18" charset="0"/>
                <a:cs typeface="Times New Roman" panose="02020603050405020304" pitchFamily="18" charset="0"/>
              </a:rPr>
              <a:t>H-1B </a:t>
            </a:r>
            <a:r>
              <a:rPr lang="en-US" sz="4900" dirty="0">
                <a:latin typeface="Times New Roman" panose="02020603050405020304" pitchFamily="18" charset="0"/>
                <a:cs typeface="Times New Roman" panose="02020603050405020304" pitchFamily="18" charset="0"/>
              </a:rPr>
              <a:t>Status Eligibility</a:t>
            </a:r>
            <a:r>
              <a:rPr lang="en-US" dirty="0"/>
              <a:t/>
            </a:r>
            <a:br>
              <a:rPr lang="en-US" dirty="0"/>
            </a:br>
            <a:endParaRPr lang="en-US" dirty="0"/>
          </a:p>
        </p:txBody>
      </p:sp>
      <p:sp>
        <p:nvSpPr>
          <p:cNvPr id="3" name="Text Placeholder 2"/>
          <p:cNvSpPr>
            <a:spLocks noGrp="1"/>
          </p:cNvSpPr>
          <p:nvPr>
            <p:ph type="body" idx="1"/>
          </p:nvPr>
        </p:nvSpPr>
        <p:spPr>
          <a:xfrm>
            <a:off x="2002054" y="1454227"/>
            <a:ext cx="9654140" cy="5180802"/>
          </a:xfrm>
        </p:spPr>
        <p:txBody>
          <a:bodyPr>
            <a:normAutofit/>
          </a:bodyPr>
          <a:lstStyle/>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Regulations </a:t>
            </a:r>
            <a:r>
              <a:rPr lang="en-US" sz="2400" dirty="0">
                <a:latin typeface="Times New Roman" panose="02020603050405020304" pitchFamily="18" charset="0"/>
                <a:cs typeface="Times New Roman" panose="02020603050405020304" pitchFamily="18" charset="0"/>
              </a:rPr>
              <a:t>require that the position is a </a:t>
            </a:r>
            <a:r>
              <a:rPr lang="en-US" sz="2400" b="1" dirty="0">
                <a:latin typeface="Times New Roman" panose="02020603050405020304" pitchFamily="18" charset="0"/>
                <a:cs typeface="Times New Roman" panose="02020603050405020304" pitchFamily="18" charset="0"/>
              </a:rPr>
              <a:t>“specialty occupation” </a:t>
            </a:r>
            <a:r>
              <a:rPr lang="en-US" sz="2400" dirty="0">
                <a:latin typeface="Times New Roman" panose="02020603050405020304" pitchFamily="18" charset="0"/>
                <a:cs typeface="Times New Roman" panose="02020603050405020304" pitchFamily="18" charset="0"/>
              </a:rPr>
              <a:t>and that the salary for the position meets certain wage requirements. </a:t>
            </a:r>
            <a:endParaRPr lang="en-US" sz="2400" dirty="0" smtClean="0">
              <a:latin typeface="Times New Roman" panose="02020603050405020304" pitchFamily="18" charset="0"/>
              <a:cs typeface="Times New Roman" panose="02020603050405020304" pitchFamily="18" charset="0"/>
            </a:endParaRPr>
          </a:p>
          <a:p>
            <a:pPr marL="11430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Idaho </a:t>
            </a:r>
            <a:r>
              <a:rPr lang="en-US" sz="2400" dirty="0">
                <a:latin typeface="Times New Roman" panose="02020603050405020304" pitchFamily="18" charset="0"/>
                <a:cs typeface="Times New Roman" panose="02020603050405020304" pitchFamily="18" charset="0"/>
              </a:rPr>
              <a:t>State University does not sponsor H-1B applications for hourly positions or for positions that are not full-time</a:t>
            </a:r>
            <a:r>
              <a:rPr lang="en-US" sz="2400" dirty="0" smtClean="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order to qualify as a </a:t>
            </a:r>
            <a:r>
              <a:rPr lang="en-US" sz="2400" b="1" dirty="0">
                <a:latin typeface="Times New Roman" panose="02020603050405020304" pitchFamily="18" charset="0"/>
                <a:cs typeface="Times New Roman" panose="02020603050405020304" pitchFamily="18" charset="0"/>
              </a:rPr>
              <a:t>“specialty occupation” </a:t>
            </a:r>
            <a:r>
              <a:rPr lang="en-US" sz="2400" dirty="0">
                <a:latin typeface="Times New Roman" panose="02020603050405020304" pitchFamily="18" charset="0"/>
                <a:cs typeface="Times New Roman" panose="02020603050405020304" pitchFamily="18" charset="0"/>
              </a:rPr>
              <a:t>the position must be one that requires </a:t>
            </a:r>
            <a:r>
              <a:rPr lang="en-US" sz="2400" b="1" dirty="0">
                <a:latin typeface="Times New Roman" panose="02020603050405020304" pitchFamily="18" charset="0"/>
                <a:cs typeface="Times New Roman" panose="02020603050405020304" pitchFamily="18" charset="0"/>
              </a:rPr>
              <a:t>“theoretical and practical application of a body of highly specialized knowledge, and attainment of a bachelor’s or higher degree, or its equivalent, as a minimum requirement</a:t>
            </a:r>
            <a:r>
              <a:rPr lang="en-US" sz="2400" b="1" dirty="0" smtClean="0">
                <a:latin typeface="Times New Roman" panose="02020603050405020304" pitchFamily="18" charset="0"/>
                <a:cs typeface="Times New Roman" panose="02020603050405020304" pitchFamily="18" charset="0"/>
              </a:rPr>
              <a:t>”.</a:t>
            </a:r>
          </a:p>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3888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54" y="1"/>
            <a:ext cx="9654140" cy="1145753"/>
          </a:xfrm>
        </p:spPr>
        <p:txBody>
          <a:bodyPr/>
          <a:lstStyle/>
          <a:p>
            <a:pPr algn="ctr"/>
            <a:r>
              <a:rPr lang="en-US" dirty="0">
                <a:latin typeface="Times New Roman" panose="02020603050405020304" pitchFamily="18" charset="0"/>
                <a:cs typeface="Times New Roman" panose="02020603050405020304" pitchFamily="18" charset="0"/>
              </a:rPr>
              <a:t>H-1B Status </a:t>
            </a:r>
            <a:r>
              <a:rPr lang="en-US" dirty="0" smtClean="0">
                <a:latin typeface="Times New Roman" panose="02020603050405020304" pitchFamily="18" charset="0"/>
                <a:cs typeface="Times New Roman" panose="02020603050405020304" pitchFamily="18" charset="0"/>
              </a:rPr>
              <a:t>Eligibility Continued</a:t>
            </a:r>
            <a:endParaRPr lang="en-US" dirty="0"/>
          </a:p>
        </p:txBody>
      </p:sp>
      <p:sp>
        <p:nvSpPr>
          <p:cNvPr id="3" name="Text Placeholder 2"/>
          <p:cNvSpPr>
            <a:spLocks noGrp="1"/>
          </p:cNvSpPr>
          <p:nvPr>
            <p:ph type="body" idx="1"/>
          </p:nvPr>
        </p:nvSpPr>
        <p:spPr>
          <a:xfrm>
            <a:off x="2002054" y="1222872"/>
            <a:ext cx="9654140" cy="5412157"/>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The salary for the position must be the higher of the “prevailing wage” or the “actual wage</a:t>
            </a:r>
            <a:r>
              <a:rPr lang="en-US" sz="2400" dirty="0" smtClean="0">
                <a:solidFill>
                  <a:schemeClr val="tx1"/>
                </a:solidFill>
                <a:latin typeface="Times New Roman" panose="02020603050405020304" pitchFamily="18" charset="0"/>
                <a:cs typeface="Times New Roman" panose="02020603050405020304" pitchFamily="18" charset="0"/>
              </a:rPr>
              <a:t>”.</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employee must also be eligible for H-1B sponsorship. </a:t>
            </a:r>
            <a:r>
              <a:rPr lang="en-US" sz="2400" b="1" dirty="0">
                <a:latin typeface="Times New Roman" panose="02020603050405020304" pitchFamily="18" charset="0"/>
                <a:cs typeface="Times New Roman" panose="02020603050405020304" pitchFamily="18" charset="0"/>
              </a:rPr>
              <a:t>For example</a:t>
            </a:r>
            <a:r>
              <a:rPr lang="en-US" sz="2400" dirty="0">
                <a:latin typeface="Times New Roman" panose="02020603050405020304" pitchFamily="18" charset="0"/>
                <a:cs typeface="Times New Roman" panose="02020603050405020304" pitchFamily="18" charset="0"/>
              </a:rPr>
              <a:t>, if the employee was previously on a J visa and has not fulfilled their </a:t>
            </a:r>
            <a:r>
              <a:rPr lang="en-US" sz="2400" dirty="0" smtClean="0">
                <a:latin typeface="Times New Roman" panose="02020603050405020304" pitchFamily="18" charset="0"/>
                <a:cs typeface="Times New Roman" panose="02020603050405020304" pitchFamily="18" charset="0"/>
              </a:rPr>
              <a:t>2-years </a:t>
            </a:r>
            <a:r>
              <a:rPr lang="en-US" sz="2400" dirty="0">
                <a:latin typeface="Times New Roman" panose="02020603050405020304" pitchFamily="18" charset="0"/>
                <a:cs typeface="Times New Roman" panose="02020603050405020304" pitchFamily="18" charset="0"/>
              </a:rPr>
              <a:t>home residency requirement then they are not eligible for H-1B status unless they have received a waiver of that requirement from </a:t>
            </a:r>
            <a:r>
              <a:rPr lang="en-US" sz="2400" dirty="0" smtClean="0">
                <a:latin typeface="Times New Roman" panose="02020603050405020304" pitchFamily="18" charset="0"/>
                <a:cs typeface="Times New Roman" panose="02020603050405020304" pitchFamily="18" charset="0"/>
              </a:rPr>
              <a:t>U.S. Department of State and USCIS.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eligibility of a position for H-1B sponsorship is determined by the </a:t>
            </a:r>
            <a:r>
              <a:rPr lang="en-US" sz="2400" dirty="0" smtClean="0">
                <a:latin typeface="Times New Roman" panose="02020603050405020304" pitchFamily="18" charset="0"/>
                <a:cs typeface="Times New Roman" panose="02020603050405020304" pitchFamily="18" charset="0"/>
              </a:rPr>
              <a:t>Office </a:t>
            </a:r>
            <a:r>
              <a:rPr lang="en-US" sz="2400" dirty="0">
                <a:latin typeface="Times New Roman" panose="02020603050405020304" pitchFamily="18" charset="0"/>
                <a:cs typeface="Times New Roman" panose="02020603050405020304" pitchFamily="18" charset="0"/>
              </a:rPr>
              <a:t>of Equity and </a:t>
            </a:r>
            <a:r>
              <a:rPr lang="en-US" sz="2400" dirty="0" smtClean="0">
                <a:latin typeface="Times New Roman" panose="02020603050405020304" pitchFamily="18" charset="0"/>
                <a:cs typeface="Times New Roman" panose="02020603050405020304" pitchFamily="18" charset="0"/>
              </a:rPr>
              <a:t>Inclusion (OEI). </a:t>
            </a:r>
            <a:r>
              <a:rPr lang="en-US" sz="2400" dirty="0">
                <a:latin typeface="Times New Roman" panose="02020603050405020304" pitchFamily="18" charset="0"/>
                <a:cs typeface="Times New Roman" panose="02020603050405020304" pitchFamily="18" charset="0"/>
              </a:rPr>
              <a:t>All H-1B applications for Idaho State University are processed through </a:t>
            </a:r>
            <a:r>
              <a:rPr lang="en-US" sz="2400" dirty="0" smtClean="0">
                <a:latin typeface="Times New Roman" panose="02020603050405020304" pitchFamily="18" charset="0"/>
                <a:cs typeface="Times New Roman" panose="02020603050405020304" pitchFamily="18" charset="0"/>
              </a:rPr>
              <a:t>the OEI.</a:t>
            </a:r>
            <a:r>
              <a:rPr lang="en-US" sz="2400" dirty="0">
                <a:latin typeface="Times New Roman" panose="02020603050405020304" pitchFamily="18" charset="0"/>
                <a:cs typeface="Times New Roman" panose="02020603050405020304" pitchFamily="18" charset="0"/>
              </a:rPr>
              <a:t>  Other visa categories, particularly F-1 OPT, should be utilized where possible.</a:t>
            </a: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61506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H-1B Status Time Limits</a:t>
            </a:r>
            <a:r>
              <a:rPr lang="en-US" dirty="0"/>
              <a:t/>
            </a:r>
            <a:br>
              <a:rPr lang="en-US" dirty="0"/>
            </a:br>
            <a:endParaRPr lang="en-US" dirty="0"/>
          </a:p>
        </p:txBody>
      </p:sp>
      <p:sp>
        <p:nvSpPr>
          <p:cNvPr id="3" name="Text Placeholder 2"/>
          <p:cNvSpPr>
            <a:spLocks noGrp="1"/>
          </p:cNvSpPr>
          <p:nvPr>
            <p:ph type="body" idx="1"/>
          </p:nvPr>
        </p:nvSpPr>
        <p:spPr/>
        <p:txBody>
          <a:bodyPr/>
          <a:lstStyle/>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H-1B </a:t>
            </a:r>
            <a:r>
              <a:rPr lang="en-US" sz="2400" dirty="0">
                <a:latin typeface="Times New Roman" panose="02020603050405020304" pitchFamily="18" charset="0"/>
                <a:cs typeface="Times New Roman" panose="02020603050405020304" pitchFamily="18" charset="0"/>
              </a:rPr>
              <a:t>status can be approved in up to </a:t>
            </a:r>
            <a:r>
              <a:rPr lang="en-US" sz="2400" b="1" dirty="0">
                <a:latin typeface="Times New Roman" panose="02020603050405020304" pitchFamily="18" charset="0"/>
                <a:cs typeface="Times New Roman" panose="02020603050405020304" pitchFamily="18" charset="0"/>
              </a:rPr>
              <a:t>3-year</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increments.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U</a:t>
            </a:r>
            <a:r>
              <a:rPr lang="en-US" sz="2400" dirty="0" smtClean="0">
                <a:latin typeface="Times New Roman" panose="02020603050405020304" pitchFamily="18" charset="0"/>
                <a:cs typeface="Times New Roman" panose="02020603050405020304" pitchFamily="18" charset="0"/>
              </a:rPr>
              <a:t>p </a:t>
            </a:r>
            <a:r>
              <a:rPr lang="en-US" sz="2400" dirty="0">
                <a:latin typeface="Times New Roman" panose="02020603050405020304" pitchFamily="18" charset="0"/>
                <a:cs typeface="Times New Roman" panose="02020603050405020304" pitchFamily="18" charset="0"/>
              </a:rPr>
              <a:t>to</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6-years </a:t>
            </a:r>
            <a:r>
              <a:rPr lang="en-US" sz="2400" dirty="0">
                <a:latin typeface="Times New Roman" panose="02020603050405020304" pitchFamily="18" charset="0"/>
                <a:cs typeface="Times New Roman" panose="02020603050405020304" pitchFamily="18" charset="0"/>
              </a:rPr>
              <a:t>in total.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Recent </a:t>
            </a:r>
            <a:r>
              <a:rPr lang="en-US" sz="2400" dirty="0">
                <a:latin typeface="Times New Roman" panose="02020603050405020304" pitchFamily="18" charset="0"/>
                <a:cs typeface="Times New Roman" panose="02020603050405020304" pitchFamily="18" charset="0"/>
              </a:rPr>
              <a:t>use of </a:t>
            </a:r>
            <a:r>
              <a:rPr lang="en-US" sz="2400" b="1" dirty="0" smtClean="0">
                <a:latin typeface="Times New Roman" panose="02020603050405020304" pitchFamily="18" charset="0"/>
                <a:cs typeface="Times New Roman" panose="02020603050405020304" pitchFamily="18" charset="0"/>
              </a:rPr>
              <a:t>H-1B</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status at another employer counts towards the beneficiary’s </a:t>
            </a:r>
            <a:r>
              <a:rPr lang="en-US" sz="2400" b="1" dirty="0">
                <a:latin typeface="Times New Roman" panose="02020603050405020304" pitchFamily="18" charset="0"/>
                <a:cs typeface="Times New Roman" panose="02020603050405020304" pitchFamily="18" charset="0"/>
              </a:rPr>
              <a:t>6-year</a:t>
            </a:r>
            <a:r>
              <a:rPr lang="en-US" sz="2400" dirty="0">
                <a:latin typeface="Times New Roman" panose="02020603050405020304" pitchFamily="18" charset="0"/>
                <a:cs typeface="Times New Roman" panose="02020603050405020304" pitchFamily="18" charset="0"/>
              </a:rPr>
              <a:t> total.</a:t>
            </a:r>
          </a:p>
          <a:p>
            <a:endParaRPr lang="en-US" dirty="0"/>
          </a:p>
        </p:txBody>
      </p:sp>
    </p:spTree>
    <p:extLst>
      <p:ext uri="{BB962C8B-B14F-4D97-AF65-F5344CB8AC3E}">
        <p14:creationId xmlns:p14="http://schemas.microsoft.com/office/powerpoint/2010/main" val="689609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daho State">
      <a:dk1>
        <a:srgbClr val="000000"/>
      </a:dk1>
      <a:lt1>
        <a:srgbClr val="FFFFFF"/>
      </a:lt1>
      <a:dk2>
        <a:srgbClr val="828282"/>
      </a:dk2>
      <a:lt2>
        <a:srgbClr val="E6E7E8"/>
      </a:lt2>
      <a:accent1>
        <a:srgbClr val="F37920"/>
      </a:accent1>
      <a:accent2>
        <a:srgbClr val="A7A7A7"/>
      </a:accent2>
      <a:accent3>
        <a:srgbClr val="A7A7A7"/>
      </a:accent3>
      <a:accent4>
        <a:srgbClr val="FFFFFF"/>
      </a:accent4>
      <a:accent5>
        <a:srgbClr val="F69240"/>
      </a:accent5>
      <a:accent6>
        <a:srgbClr val="F37920"/>
      </a:accent6>
      <a:hlink>
        <a:srgbClr val="F37920"/>
      </a:hlink>
      <a:folHlink>
        <a:srgbClr val="828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2361</Words>
  <Application>Microsoft Office PowerPoint</Application>
  <PresentationFormat>Widescreen</PresentationFormat>
  <Paragraphs>216</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Wingdings</vt:lpstr>
      <vt:lpstr>Times New Roman</vt:lpstr>
      <vt:lpstr>Roboto Slab</vt:lpstr>
      <vt:lpstr>Roboto</vt:lpstr>
      <vt:lpstr>Arial</vt:lpstr>
      <vt:lpstr>Office Theme</vt:lpstr>
      <vt:lpstr>Overview H-1B Employment Visa </vt:lpstr>
      <vt:lpstr>Office of Equity and Inclusion</vt:lpstr>
      <vt:lpstr>Disclaimer </vt:lpstr>
      <vt:lpstr>Agenda for Today:</vt:lpstr>
      <vt:lpstr> Idaho State University </vt:lpstr>
      <vt:lpstr> What is H-1B Visa? </vt:lpstr>
      <vt:lpstr> H-1B Status Eligibility </vt:lpstr>
      <vt:lpstr>H-1B Status Eligibility Continued</vt:lpstr>
      <vt:lpstr>H-1B Status Time Limits </vt:lpstr>
      <vt:lpstr>  Department Required Documentation </vt:lpstr>
      <vt:lpstr>Employee Required Documentation</vt:lpstr>
      <vt:lpstr>Processing Times For H-1B Petitions </vt:lpstr>
      <vt:lpstr>H-1B Petition Processing Timeline - OEI </vt:lpstr>
      <vt:lpstr>H-1B Petition Processing Timeline</vt:lpstr>
      <vt:lpstr>H-1B Petition Processing Timeline </vt:lpstr>
      <vt:lpstr>  A Typical Time Frame for an H-1B Petition </vt:lpstr>
      <vt:lpstr> </vt:lpstr>
      <vt:lpstr> OEI Compiles Petition  </vt:lpstr>
      <vt:lpstr>Submit Petition to USCIS </vt:lpstr>
      <vt:lpstr> Application process in three main stages: </vt:lpstr>
      <vt:lpstr>PowerPoint Presentation</vt:lpstr>
      <vt:lpstr>Filing fees </vt:lpstr>
      <vt:lpstr>  Extensions and Renewals of H-1B Application Fee:  </vt:lpstr>
      <vt:lpstr>Premium Processing Fee - $2,500 </vt:lpstr>
      <vt:lpstr>Fees for Family members </vt:lpstr>
      <vt:lpstr>Additional fees – vary </vt:lpstr>
      <vt:lpstr>  Limitations of H1B </vt:lpstr>
      <vt:lpstr>Hiring Department Responsibilities </vt:lpstr>
      <vt:lpstr>Review</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Committee Training</dc:title>
  <dc:creator>Microsoft Office User</dc:creator>
  <cp:lastModifiedBy>Abdul Azizi</cp:lastModifiedBy>
  <cp:revision>83</cp:revision>
  <dcterms:created xsi:type="dcterms:W3CDTF">2019-07-30T18:56:19Z</dcterms:created>
  <dcterms:modified xsi:type="dcterms:W3CDTF">2021-01-08T16:17:54Z</dcterms:modified>
</cp:coreProperties>
</file>