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3" r:id="rId3"/>
    <p:sldId id="257" r:id="rId4"/>
    <p:sldId id="272" r:id="rId5"/>
    <p:sldId id="287" r:id="rId6"/>
    <p:sldId id="274" r:id="rId7"/>
    <p:sldId id="275" r:id="rId8"/>
    <p:sldId id="260" r:id="rId9"/>
    <p:sldId id="261" r:id="rId10"/>
    <p:sldId id="284" r:id="rId11"/>
    <p:sldId id="285" r:id="rId12"/>
    <p:sldId id="286" r:id="rId13"/>
    <p:sldId id="281" r:id="rId14"/>
    <p:sldId id="267" r:id="rId15"/>
    <p:sldId id="282" r:id="rId1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62ADB-3CBA-49E4-8338-31509EBD955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E801ACD4-EAEF-469C-9E85-264F23536015}">
      <dgm:prSet phldrT="[Text]"/>
      <dgm:spPr/>
      <dgm:t>
        <a:bodyPr/>
        <a:lstStyle/>
        <a:p>
          <a:r>
            <a:rPr lang="en-US" dirty="0"/>
            <a:t>Academic Integrity</a:t>
          </a:r>
        </a:p>
      </dgm:t>
    </dgm:pt>
    <dgm:pt modelId="{B8E40518-B4B4-4AE0-8767-70A1F132213B}" type="parTrans" cxnId="{383C76AA-1203-46FB-B0DB-08915F7B2F0C}">
      <dgm:prSet/>
      <dgm:spPr/>
      <dgm:t>
        <a:bodyPr/>
        <a:lstStyle/>
        <a:p>
          <a:endParaRPr lang="en-US"/>
        </a:p>
      </dgm:t>
    </dgm:pt>
    <dgm:pt modelId="{72A7DF83-4397-45AB-8DBA-3348E124F479}" type="sibTrans" cxnId="{383C76AA-1203-46FB-B0DB-08915F7B2F0C}">
      <dgm:prSet/>
      <dgm:spPr/>
      <dgm:t>
        <a:bodyPr/>
        <a:lstStyle/>
        <a:p>
          <a:endParaRPr lang="en-US"/>
        </a:p>
      </dgm:t>
    </dgm:pt>
    <dgm:pt modelId="{6D4BE379-0409-4079-B103-6B4F6576F10B}">
      <dgm:prSet phldrT="[Text]"/>
      <dgm:spPr/>
      <dgm:t>
        <a:bodyPr/>
        <a:lstStyle/>
        <a:p>
          <a:r>
            <a:rPr lang="en-US" dirty="0"/>
            <a:t>Student Affairs</a:t>
          </a:r>
        </a:p>
      </dgm:t>
    </dgm:pt>
    <dgm:pt modelId="{0E42A2C4-420E-4AAF-99E6-5ED8DA0EF9BD}" type="parTrans" cxnId="{0621E484-908F-4213-AF1E-B70396819CFC}">
      <dgm:prSet/>
      <dgm:spPr/>
      <dgm:t>
        <a:bodyPr/>
        <a:lstStyle/>
        <a:p>
          <a:endParaRPr lang="en-US"/>
        </a:p>
      </dgm:t>
    </dgm:pt>
    <dgm:pt modelId="{8D23FD63-1B26-4401-B90F-DBE2C12B685D}" type="sibTrans" cxnId="{0621E484-908F-4213-AF1E-B70396819CFC}">
      <dgm:prSet/>
      <dgm:spPr/>
      <dgm:t>
        <a:bodyPr/>
        <a:lstStyle/>
        <a:p>
          <a:endParaRPr lang="en-US"/>
        </a:p>
      </dgm:t>
    </dgm:pt>
    <dgm:pt modelId="{A583712C-C93A-4F6A-9698-8F60F75244E1}">
      <dgm:prSet phldrT="[Text]"/>
      <dgm:spPr/>
      <dgm:t>
        <a:bodyPr/>
        <a:lstStyle/>
        <a:p>
          <a:r>
            <a:rPr lang="en-US" dirty="0"/>
            <a:t>Academic Affairs</a:t>
          </a:r>
        </a:p>
      </dgm:t>
    </dgm:pt>
    <dgm:pt modelId="{EBBC2AA7-3239-402E-AE36-D0916D9D2ACE}" type="parTrans" cxnId="{2E9CC328-67F6-473C-858A-10F9C7BD174A}">
      <dgm:prSet/>
      <dgm:spPr/>
      <dgm:t>
        <a:bodyPr/>
        <a:lstStyle/>
        <a:p>
          <a:endParaRPr lang="en-US"/>
        </a:p>
      </dgm:t>
    </dgm:pt>
    <dgm:pt modelId="{5196D980-B7E6-4B99-86DE-50421B76539A}" type="sibTrans" cxnId="{2E9CC328-67F6-473C-858A-10F9C7BD174A}">
      <dgm:prSet/>
      <dgm:spPr/>
      <dgm:t>
        <a:bodyPr/>
        <a:lstStyle/>
        <a:p>
          <a:endParaRPr lang="en-US"/>
        </a:p>
      </dgm:t>
    </dgm:pt>
    <dgm:pt modelId="{F552425F-4E21-4D86-8E55-D05F60C785A7}" type="pres">
      <dgm:prSet presAssocID="{4B662ADB-3CBA-49E4-8338-31509EBD955F}" presName="compositeShape" presStyleCnt="0">
        <dgm:presLayoutVars>
          <dgm:chMax val="7"/>
          <dgm:dir/>
          <dgm:resizeHandles val="exact"/>
        </dgm:presLayoutVars>
      </dgm:prSet>
      <dgm:spPr/>
    </dgm:pt>
    <dgm:pt modelId="{C3618DE7-1A94-473D-BCB5-30F5C8E28F4A}" type="pres">
      <dgm:prSet presAssocID="{E801ACD4-EAEF-469C-9E85-264F23536015}" presName="circ1" presStyleLbl="vennNode1" presStyleIdx="0" presStyleCnt="3"/>
      <dgm:spPr/>
    </dgm:pt>
    <dgm:pt modelId="{34F16571-6716-401C-AE9F-D7989D14C84C}" type="pres">
      <dgm:prSet presAssocID="{E801ACD4-EAEF-469C-9E85-264F2353601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195F46C-B302-4C2F-A6FC-5ECE8048D439}" type="pres">
      <dgm:prSet presAssocID="{6D4BE379-0409-4079-B103-6B4F6576F10B}" presName="circ2" presStyleLbl="vennNode1" presStyleIdx="1" presStyleCnt="3"/>
      <dgm:spPr/>
    </dgm:pt>
    <dgm:pt modelId="{60B037DC-FE68-4A8C-830F-66596F5CA52C}" type="pres">
      <dgm:prSet presAssocID="{6D4BE379-0409-4079-B103-6B4F6576F10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EEFCA15-F7EC-45A1-92FB-A0B175549E94}" type="pres">
      <dgm:prSet presAssocID="{A583712C-C93A-4F6A-9698-8F60F75244E1}" presName="circ3" presStyleLbl="vennNode1" presStyleIdx="2" presStyleCnt="3" custLinFactNeighborX="254" custLinFactNeighborY="782"/>
      <dgm:spPr/>
    </dgm:pt>
    <dgm:pt modelId="{E35C2A00-2F7C-48C0-A89D-D88D30F60794}" type="pres">
      <dgm:prSet presAssocID="{A583712C-C93A-4F6A-9698-8F60F75244E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EEDE727-28EA-419D-9022-A028BEF19759}" type="presOf" srcId="{4B662ADB-3CBA-49E4-8338-31509EBD955F}" destId="{F552425F-4E21-4D86-8E55-D05F60C785A7}" srcOrd="0" destOrd="0" presId="urn:microsoft.com/office/officeart/2005/8/layout/venn1"/>
    <dgm:cxn modelId="{2E9CC328-67F6-473C-858A-10F9C7BD174A}" srcId="{4B662ADB-3CBA-49E4-8338-31509EBD955F}" destId="{A583712C-C93A-4F6A-9698-8F60F75244E1}" srcOrd="2" destOrd="0" parTransId="{EBBC2AA7-3239-402E-AE36-D0916D9D2ACE}" sibTransId="{5196D980-B7E6-4B99-86DE-50421B76539A}"/>
    <dgm:cxn modelId="{15408D30-610C-4979-9B53-D221D65A09F6}" type="presOf" srcId="{A583712C-C93A-4F6A-9698-8F60F75244E1}" destId="{CEEFCA15-F7EC-45A1-92FB-A0B175549E94}" srcOrd="0" destOrd="0" presId="urn:microsoft.com/office/officeart/2005/8/layout/venn1"/>
    <dgm:cxn modelId="{DD41AE41-13B6-47F3-9275-555685BFA622}" type="presOf" srcId="{6D4BE379-0409-4079-B103-6B4F6576F10B}" destId="{6195F46C-B302-4C2F-A6FC-5ECE8048D439}" srcOrd="0" destOrd="0" presId="urn:microsoft.com/office/officeart/2005/8/layout/venn1"/>
    <dgm:cxn modelId="{EA602C6E-5BE1-4B5D-9450-BC8B3D04332D}" type="presOf" srcId="{A583712C-C93A-4F6A-9698-8F60F75244E1}" destId="{E35C2A00-2F7C-48C0-A89D-D88D30F60794}" srcOrd="1" destOrd="0" presId="urn:microsoft.com/office/officeart/2005/8/layout/venn1"/>
    <dgm:cxn modelId="{F7F4D06E-F871-4021-9503-3E7E57DD892E}" type="presOf" srcId="{6D4BE379-0409-4079-B103-6B4F6576F10B}" destId="{60B037DC-FE68-4A8C-830F-66596F5CA52C}" srcOrd="1" destOrd="0" presId="urn:microsoft.com/office/officeart/2005/8/layout/venn1"/>
    <dgm:cxn modelId="{0621E484-908F-4213-AF1E-B70396819CFC}" srcId="{4B662ADB-3CBA-49E4-8338-31509EBD955F}" destId="{6D4BE379-0409-4079-B103-6B4F6576F10B}" srcOrd="1" destOrd="0" parTransId="{0E42A2C4-420E-4AAF-99E6-5ED8DA0EF9BD}" sibTransId="{8D23FD63-1B26-4401-B90F-DBE2C12B685D}"/>
    <dgm:cxn modelId="{383C76AA-1203-46FB-B0DB-08915F7B2F0C}" srcId="{4B662ADB-3CBA-49E4-8338-31509EBD955F}" destId="{E801ACD4-EAEF-469C-9E85-264F23536015}" srcOrd="0" destOrd="0" parTransId="{B8E40518-B4B4-4AE0-8767-70A1F132213B}" sibTransId="{72A7DF83-4397-45AB-8DBA-3348E124F479}"/>
    <dgm:cxn modelId="{22A0F9B6-D736-4EF6-B934-CD7E119CCD2C}" type="presOf" srcId="{E801ACD4-EAEF-469C-9E85-264F23536015}" destId="{34F16571-6716-401C-AE9F-D7989D14C84C}" srcOrd="1" destOrd="0" presId="urn:microsoft.com/office/officeart/2005/8/layout/venn1"/>
    <dgm:cxn modelId="{4D5E02F3-9190-4BD5-8565-865858B4A508}" type="presOf" srcId="{E801ACD4-EAEF-469C-9E85-264F23536015}" destId="{C3618DE7-1A94-473D-BCB5-30F5C8E28F4A}" srcOrd="0" destOrd="0" presId="urn:microsoft.com/office/officeart/2005/8/layout/venn1"/>
    <dgm:cxn modelId="{16250441-80BA-4A89-9DE7-ACBDDDFDA4D1}" type="presParOf" srcId="{F552425F-4E21-4D86-8E55-D05F60C785A7}" destId="{C3618DE7-1A94-473D-BCB5-30F5C8E28F4A}" srcOrd="0" destOrd="0" presId="urn:microsoft.com/office/officeart/2005/8/layout/venn1"/>
    <dgm:cxn modelId="{ECB69B00-D8E7-4DCA-B10F-49C52A16B9E8}" type="presParOf" srcId="{F552425F-4E21-4D86-8E55-D05F60C785A7}" destId="{34F16571-6716-401C-AE9F-D7989D14C84C}" srcOrd="1" destOrd="0" presId="urn:microsoft.com/office/officeart/2005/8/layout/venn1"/>
    <dgm:cxn modelId="{CA29DCEB-709F-42BD-9235-915192C4AA93}" type="presParOf" srcId="{F552425F-4E21-4D86-8E55-D05F60C785A7}" destId="{6195F46C-B302-4C2F-A6FC-5ECE8048D439}" srcOrd="2" destOrd="0" presId="urn:microsoft.com/office/officeart/2005/8/layout/venn1"/>
    <dgm:cxn modelId="{273F8D82-AD03-4502-B979-27A6B81A1A9C}" type="presParOf" srcId="{F552425F-4E21-4D86-8E55-D05F60C785A7}" destId="{60B037DC-FE68-4A8C-830F-66596F5CA52C}" srcOrd="3" destOrd="0" presId="urn:microsoft.com/office/officeart/2005/8/layout/venn1"/>
    <dgm:cxn modelId="{2102C273-D6FF-4544-99E8-DDF26823E691}" type="presParOf" srcId="{F552425F-4E21-4D86-8E55-D05F60C785A7}" destId="{CEEFCA15-F7EC-45A1-92FB-A0B175549E94}" srcOrd="4" destOrd="0" presId="urn:microsoft.com/office/officeart/2005/8/layout/venn1"/>
    <dgm:cxn modelId="{0B6FED87-BA2E-4493-849B-1D0BAC7D98ED}" type="presParOf" srcId="{F552425F-4E21-4D86-8E55-D05F60C785A7}" destId="{E35C2A00-2F7C-48C0-A89D-D88D30F60794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18DE7-1A94-473D-BCB5-30F5C8E28F4A}">
      <dsp:nvSpPr>
        <dsp:cNvPr id="0" name=""/>
        <dsp:cNvSpPr/>
      </dsp:nvSpPr>
      <dsp:spPr>
        <a:xfrm>
          <a:off x="2835433" y="52347"/>
          <a:ext cx="2512695" cy="25126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Academic Integrity</a:t>
          </a:r>
        </a:p>
      </dsp:txBody>
      <dsp:txXfrm>
        <a:off x="3170459" y="492069"/>
        <a:ext cx="1842643" cy="1130712"/>
      </dsp:txXfrm>
    </dsp:sp>
    <dsp:sp modelId="{6195F46C-B302-4C2F-A6FC-5ECE8048D439}">
      <dsp:nvSpPr>
        <dsp:cNvPr id="0" name=""/>
        <dsp:cNvSpPr/>
      </dsp:nvSpPr>
      <dsp:spPr>
        <a:xfrm>
          <a:off x="3742097" y="1622782"/>
          <a:ext cx="2512695" cy="25126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Student Affairs</a:t>
          </a:r>
        </a:p>
      </dsp:txBody>
      <dsp:txXfrm>
        <a:off x="4510563" y="2271895"/>
        <a:ext cx="1507617" cy="1381982"/>
      </dsp:txXfrm>
    </dsp:sp>
    <dsp:sp modelId="{CEEFCA15-F7EC-45A1-92FB-A0B175549E94}">
      <dsp:nvSpPr>
        <dsp:cNvPr id="0" name=""/>
        <dsp:cNvSpPr/>
      </dsp:nvSpPr>
      <dsp:spPr>
        <a:xfrm>
          <a:off x="1935151" y="1642431"/>
          <a:ext cx="2512695" cy="25126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Academic Affairs</a:t>
          </a:r>
        </a:p>
      </dsp:txBody>
      <dsp:txXfrm>
        <a:off x="2171763" y="2291544"/>
        <a:ext cx="1507617" cy="1381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E4F46-E56B-4137-A3F4-4BA238EF2AB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46F6D-6A0A-4C1F-B324-C436FFC808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D6FF1-9D2D-450C-806D-6F854A9BF25D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B41D4-AC44-4E45-B2FB-B6290BB1FD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888BF5-94D4-4AA5-AE0E-EA24F3F6304F}" type="slidenum">
              <a:rPr lang="en-US" smtClean="0">
                <a:latin typeface="Arial" charset="0"/>
              </a:rPr>
              <a:pPr/>
              <a:t>6</a:t>
            </a:fld>
            <a:endParaRPr lang="en-US" dirty="0">
              <a:latin typeface="Arial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888BF5-94D4-4AA5-AE0E-EA24F3F6304F}" type="slidenum">
              <a:rPr lang="en-US" smtClean="0">
                <a:latin typeface="Arial" charset="0"/>
              </a:rPr>
              <a:pPr/>
              <a:t>7</a:t>
            </a:fld>
            <a:endParaRPr lang="en-US" dirty="0">
              <a:latin typeface="Arial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Question: anyone understand the “process” – how do we report; what happens?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888BF5-94D4-4AA5-AE0E-EA24F3F6304F}" type="slidenum">
              <a:rPr lang="en-US" smtClean="0">
                <a:latin typeface="Arial" charset="0"/>
              </a:rPr>
              <a:pPr/>
              <a:t>8</a:t>
            </a:fld>
            <a:endParaRPr lang="en-US" dirty="0">
              <a:latin typeface="Arial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F25935-7C93-4482-B0B6-66267446F48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F25935-7C93-4482-B0B6-66267446F48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83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F25935-7C93-4482-B0B6-66267446F48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610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F25935-7C93-4482-B0B6-66267446F48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5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3F25935-7C93-4482-B0B6-66267446F48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3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D64F6C7-5B9D-4C21-AC74-8AC57841FCFC}" type="datetimeFigureOut">
              <a:rPr lang="en-US" smtClean="0"/>
              <a:pPr/>
              <a:t>4/22/2025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80992D2-F974-40DC-9D3E-8784DC95F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attdaily@is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67000"/>
            <a:ext cx="9144000" cy="2301240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latin typeface="Calibri" pitchFamily="34" charset="0"/>
              </a:rPr>
              <a:t>Integrity Matters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0"/>
            <a:ext cx="7848600" cy="1752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Franklin Gothic Book" pitchFamily="34" charset="0"/>
              </a:rPr>
              <a:t>Cultivating a Culture of Academic Honesty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51816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ranklin Gothic Book" pitchFamily="34" charset="0"/>
              </a:rPr>
              <a:t>PIE Spring Series #5</a:t>
            </a:r>
          </a:p>
          <a:p>
            <a:r>
              <a:rPr lang="en-US" dirty="0">
                <a:latin typeface="Franklin Gothic Book" pitchFamily="34" charset="0"/>
              </a:rPr>
              <a:t>Matt Daily, Ed.D., Assistant Vice President &amp; Dean of Students</a:t>
            </a:r>
          </a:p>
          <a:p>
            <a:r>
              <a:rPr lang="en-US" dirty="0">
                <a:latin typeface="Franklin Gothic Book" pitchFamily="34" charset="0"/>
              </a:rPr>
              <a:t>Division of Student Affairs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Calibri" pitchFamily="34" charset="0"/>
              </a:rPr>
              <a:t>In Their Own Words…</a:t>
            </a:r>
            <a:endParaRPr lang="en-US" sz="48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4187952"/>
          </a:xfrm>
        </p:spPr>
        <p:txBody>
          <a:bodyPr/>
          <a:lstStyle/>
          <a:p>
            <a:r>
              <a:rPr lang="en-US" dirty="0">
                <a:latin typeface="+mj-lt"/>
              </a:rPr>
              <a:t>As a student, </a:t>
            </a:r>
            <a:r>
              <a:rPr lang="en-US" b="0" i="0" u="none" strike="noStrike" dirty="0">
                <a:effectLst/>
                <a:latin typeface="+mj-lt"/>
              </a:rPr>
              <a:t>what would motivate you to engage deeper (or authentically) with course material rather than seeking immediate online solutions</a:t>
            </a:r>
            <a:r>
              <a:rPr lang="en-US" dirty="0">
                <a:latin typeface="+mj-lt"/>
              </a:rPr>
              <a:t> for academic work?</a:t>
            </a:r>
          </a:p>
          <a:p>
            <a:endParaRPr lang="en-US" sz="3200" dirty="0">
              <a:latin typeface="Franklin Gothic Book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49397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Calibri" pitchFamily="34" charset="0"/>
              </a:rPr>
              <a:t>In Their Own Words…</a:t>
            </a:r>
            <a:endParaRPr lang="en-US" sz="48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4187952"/>
          </a:xfrm>
        </p:spPr>
        <p:txBody>
          <a:bodyPr/>
          <a:lstStyle/>
          <a:p>
            <a:r>
              <a:rPr lang="en-US" dirty="0">
                <a:latin typeface="+mj-lt"/>
              </a:rPr>
              <a:t>What are your thoughts about AI in the classroom and how it could/should be used by both students and faculty?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4706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Calibri" pitchFamily="34" charset="0"/>
              </a:rPr>
              <a:t>In Their Own Words…</a:t>
            </a:r>
            <a:endParaRPr lang="en-US" sz="48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4187952"/>
          </a:xfrm>
        </p:spPr>
        <p:txBody>
          <a:bodyPr/>
          <a:lstStyle/>
          <a:p>
            <a:r>
              <a:rPr lang="en-US" dirty="0"/>
              <a:t>Why (or why not) is academic integrity important, or should it not be a priority? </a:t>
            </a:r>
          </a:p>
        </p:txBody>
      </p:sp>
    </p:spTree>
    <p:extLst>
      <p:ext uri="{BB962C8B-B14F-4D97-AF65-F5344CB8AC3E}">
        <p14:creationId xmlns:p14="http://schemas.microsoft.com/office/powerpoint/2010/main" val="386528591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latin typeface="Calibri" pitchFamily="34" charset="0"/>
              </a:rPr>
              <a:t>Next Steps for ISU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4187952"/>
          </a:xfrm>
        </p:spPr>
        <p:txBody>
          <a:bodyPr/>
          <a:lstStyle/>
          <a:p>
            <a:endParaRPr lang="en-US" sz="3200" dirty="0">
              <a:latin typeface="Franklin Gothic Book" pitchFamily="34" charset="0"/>
            </a:endParaRPr>
          </a:p>
          <a:p>
            <a:r>
              <a:rPr lang="en-US" dirty="0">
                <a:latin typeface="Franklin Gothic Book" pitchFamily="34" charset="0"/>
              </a:rPr>
              <a:t>The Problems revisited</a:t>
            </a:r>
          </a:p>
          <a:p>
            <a:pPr marL="0" indent="0">
              <a:buNone/>
            </a:pPr>
            <a:endParaRPr lang="en-US" dirty="0">
              <a:latin typeface="Franklin Gothic Book" pitchFamily="34" charset="0"/>
            </a:endParaRPr>
          </a:p>
          <a:p>
            <a:pPr lvl="1"/>
            <a:r>
              <a:rPr lang="en-US" sz="2800" dirty="0">
                <a:latin typeface="Franklin Gothic Book" pitchFamily="34" charset="0"/>
              </a:rPr>
              <a:t>Addressing Issues of Academic Integrity</a:t>
            </a:r>
          </a:p>
          <a:p>
            <a:pPr marL="347472" lvl="1" indent="0">
              <a:buNone/>
            </a:pPr>
            <a:endParaRPr lang="en-US" sz="2800" dirty="0">
              <a:latin typeface="Franklin Gothic Book" pitchFamily="34" charset="0"/>
            </a:endParaRPr>
          </a:p>
          <a:p>
            <a:pPr lvl="1"/>
            <a:r>
              <a:rPr lang="en-US" sz="2800" dirty="0">
                <a:latin typeface="Franklin Gothic Book" pitchFamily="34" charset="0"/>
              </a:rPr>
              <a:t>Student Engagement</a:t>
            </a:r>
          </a:p>
          <a:p>
            <a:pPr lvl="1"/>
            <a:endParaRPr lang="en-US" sz="2800" dirty="0">
              <a:latin typeface="Franklin Gothic Book" pitchFamily="34" charset="0"/>
            </a:endParaRPr>
          </a:p>
          <a:p>
            <a:endParaRPr lang="en-US" sz="3200" dirty="0">
              <a:latin typeface="Franklin Gothic Book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3207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Calibri" pitchFamily="34" charset="0"/>
              </a:rPr>
              <a:t>Questions and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183880" cy="4187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Calibri" pitchFamily="34" charset="0"/>
              </a:rPr>
              <a:t>Let’s Connect!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0"/>
            <a:ext cx="8183880" cy="4187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Franklin Gothic Book" pitchFamily="34" charset="0"/>
              </a:rPr>
              <a:t>Matt Daily, Ed.D.</a:t>
            </a:r>
          </a:p>
          <a:p>
            <a:pPr marL="0" indent="0">
              <a:buNone/>
            </a:pPr>
            <a:r>
              <a:rPr lang="en-US" dirty="0">
                <a:latin typeface="Franklin Gothic Book" pitchFamily="34" charset="0"/>
                <a:hlinkClick r:id="rId2"/>
              </a:rPr>
              <a:t>mattdaily@isu.edu</a:t>
            </a:r>
            <a:r>
              <a:rPr lang="en-US" dirty="0">
                <a:latin typeface="Franklin Gothic Book" pitchFamily="34" charset="0"/>
              </a:rPr>
              <a:t>; 208-282-4220</a:t>
            </a:r>
          </a:p>
          <a:p>
            <a:pPr marL="0" indent="0">
              <a:buNone/>
            </a:pPr>
            <a:r>
              <a:rPr lang="en-US" dirty="0">
                <a:latin typeface="Franklin Gothic Book" pitchFamily="34" charset="0"/>
              </a:rPr>
              <a:t>LinkedIn: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912443-C4E4-416B-91EA-1B0D43B23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343400"/>
            <a:ext cx="1529772" cy="152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56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Franklin Gothic Book" pitchFamily="34" charset="0"/>
              </a:rPr>
              <a:t>Part I: The “Why” and the problem</a:t>
            </a:r>
          </a:p>
          <a:p>
            <a:pPr>
              <a:defRPr/>
            </a:pPr>
            <a:r>
              <a:rPr lang="en-US" dirty="0">
                <a:latin typeface="Franklin Gothic Book" pitchFamily="34" charset="0"/>
              </a:rPr>
              <a:t>Part II: ISU’s (updated!) Current Policy</a:t>
            </a:r>
          </a:p>
          <a:p>
            <a:pPr>
              <a:defRPr/>
            </a:pPr>
            <a:r>
              <a:rPr lang="en-US" dirty="0">
                <a:latin typeface="Franklin Gothic Book" pitchFamily="34" charset="0"/>
              </a:rPr>
              <a:t>Part III: At the Intersection</a:t>
            </a:r>
          </a:p>
          <a:p>
            <a:pPr>
              <a:defRPr/>
            </a:pPr>
            <a:r>
              <a:rPr lang="en-US" dirty="0">
                <a:latin typeface="Franklin Gothic Book" pitchFamily="34" charset="0"/>
              </a:rPr>
              <a:t>Part IV: Collaboration &amp; Outcomes</a:t>
            </a:r>
          </a:p>
          <a:p>
            <a:r>
              <a:rPr lang="en-US" dirty="0">
                <a:latin typeface="Franklin Gothic Book" pitchFamily="34" charset="0"/>
              </a:rPr>
              <a:t>Part V: “In Their Own Words”</a:t>
            </a:r>
          </a:p>
          <a:p>
            <a:r>
              <a:rPr lang="en-US" dirty="0">
                <a:latin typeface="Franklin Gothic Book" pitchFamily="34" charset="0"/>
              </a:rPr>
              <a:t>Part VI: Next Steps for ISU?</a:t>
            </a:r>
          </a:p>
          <a:p>
            <a:r>
              <a:rPr lang="en-US" dirty="0">
                <a:latin typeface="Franklin Gothic Book" pitchFamily="34" charset="0"/>
              </a:rPr>
              <a:t>Comments and Questions</a:t>
            </a:r>
          </a:p>
        </p:txBody>
      </p:sp>
    </p:spTree>
    <p:extLst>
      <p:ext uri="{BB962C8B-B14F-4D97-AF65-F5344CB8AC3E}">
        <p14:creationId xmlns:p14="http://schemas.microsoft.com/office/powerpoint/2010/main" val="287142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Quick Background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83880" cy="41879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Franklin Gothic Book" pitchFamily="34" charset="0"/>
              </a:rPr>
              <a:t>Background: Personal and the Policy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latin typeface="Calibri" pitchFamily="34" charset="0"/>
              </a:rPr>
              <a:t>Why does Academic </a:t>
            </a:r>
            <a:br>
              <a:rPr lang="en-US" sz="4800" b="1" dirty="0">
                <a:latin typeface="Calibri" pitchFamily="34" charset="0"/>
              </a:rPr>
            </a:br>
            <a:r>
              <a:rPr lang="en-US" sz="4800" b="1" dirty="0">
                <a:latin typeface="Calibri" pitchFamily="34" charset="0"/>
              </a:rPr>
              <a:t>Dishonesty Happen?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39624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Franklin Gothic Book" pitchFamily="34" charset="0"/>
              </a:rPr>
              <a:t>Time Management</a:t>
            </a:r>
          </a:p>
          <a:p>
            <a:pPr lvl="1"/>
            <a:r>
              <a:rPr lang="en-US" dirty="0">
                <a:latin typeface="Franklin Gothic Book" pitchFamily="34" charset="0"/>
              </a:rPr>
              <a:t>Deadlines come around more quickly than expected</a:t>
            </a:r>
          </a:p>
          <a:p>
            <a:pPr lvl="1"/>
            <a:r>
              <a:rPr lang="en-US" dirty="0">
                <a:latin typeface="Franklin Gothic Book" pitchFamily="34" charset="0"/>
              </a:rPr>
              <a:t>Procrastination</a:t>
            </a:r>
          </a:p>
          <a:p>
            <a:r>
              <a:rPr lang="en-US" dirty="0">
                <a:latin typeface="Franklin Gothic Book" pitchFamily="34" charset="0"/>
              </a:rPr>
              <a:t>Stressed and Overwhelmed</a:t>
            </a:r>
          </a:p>
          <a:p>
            <a:r>
              <a:rPr lang="en-US" dirty="0">
                <a:latin typeface="Franklin Gothic Book" pitchFamily="34" charset="0"/>
              </a:rPr>
              <a:t>“Big Test Pressure”</a:t>
            </a:r>
          </a:p>
          <a:p>
            <a:r>
              <a:rPr lang="en-US" dirty="0">
                <a:latin typeface="Franklin Gothic Book" pitchFamily="34" charset="0"/>
              </a:rPr>
              <a:t>Motivation and Interest</a:t>
            </a:r>
          </a:p>
          <a:p>
            <a:r>
              <a:rPr lang="en-US" dirty="0">
                <a:latin typeface="Franklin Gothic Book" pitchFamily="34" charset="0"/>
              </a:rPr>
              <a:t>Confusion</a:t>
            </a:r>
          </a:p>
          <a:p>
            <a:r>
              <a:rPr lang="en-US" dirty="0">
                <a:latin typeface="Franklin Gothic Book" pitchFamily="34" charset="0"/>
              </a:rPr>
              <a:t>Competition</a:t>
            </a:r>
          </a:p>
          <a:p>
            <a:r>
              <a:rPr lang="en-US" dirty="0">
                <a:latin typeface="Franklin Gothic Book" pitchFamily="34" charset="0"/>
              </a:rPr>
              <a:t>Lazy and/or It’s okay to cheat mentality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Calibri" pitchFamily="34" charset="0"/>
              </a:rPr>
              <a:t>Unpacking the Problem…</a:t>
            </a:r>
            <a:endParaRPr lang="en-US" sz="48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83880" cy="3962400"/>
          </a:xfrm>
        </p:spPr>
        <p:txBody>
          <a:bodyPr>
            <a:normAutofit/>
          </a:bodyPr>
          <a:lstStyle/>
          <a:p>
            <a:endParaRPr lang="en-US" dirty="0">
              <a:latin typeface="Franklin Gothic Book" pitchFamily="34" charset="0"/>
            </a:endParaRPr>
          </a:p>
          <a:p>
            <a:r>
              <a:rPr lang="en-US" dirty="0">
                <a:latin typeface="Franklin Gothic Book" pitchFamily="34" charset="0"/>
              </a:rPr>
              <a:t>Addressing Issues of Academic Integrity</a:t>
            </a:r>
          </a:p>
          <a:p>
            <a:pPr marL="0" indent="0">
              <a:buNone/>
            </a:pPr>
            <a:endParaRPr lang="en-US" dirty="0">
              <a:latin typeface="Franklin Gothic Book" pitchFamily="34" charset="0"/>
            </a:endParaRPr>
          </a:p>
          <a:p>
            <a:r>
              <a:rPr lang="en-US" dirty="0">
                <a:latin typeface="Franklin Gothic Book" pitchFamily="34" charset="0"/>
              </a:rPr>
              <a:t>Encouraging Student Engagement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06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9604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ISU’s Current Policy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83880" cy="418795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ISUPP #4000 (Updated!)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Resides in Academic Catalog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Six Parts to policy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Introduction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Definitions of terms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Policy Statement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Authority and Responsibilities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Procedures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Franklin Gothic Book" pitchFamily="34" charset="0"/>
              </a:rPr>
              <a:t>Academic Dishonesty Panel</a:t>
            </a:r>
          </a:p>
          <a:p>
            <a:pPr lvl="1">
              <a:lnSpc>
                <a:spcPct val="90000"/>
              </a:lnSpc>
              <a:defRPr/>
            </a:pPr>
            <a:endParaRPr lang="en-US" dirty="0">
              <a:latin typeface="Franklin Gothic Book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80813"/>
            <a:ext cx="8305800" cy="9604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At the Intersection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DB4F2A37-2E04-41F9-B683-E418E499A3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2804032"/>
              </p:ext>
            </p:extLst>
          </p:nvPr>
        </p:nvGraphicFramePr>
        <p:xfrm>
          <a:off x="304800" y="1752600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9604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Collaboration &amp; Outcomes 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183880" cy="418795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i="1" dirty="0">
                <a:latin typeface="Franklin Gothic Book" pitchFamily="34" charset="0"/>
              </a:rPr>
              <a:t>Collaboration with: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i="1" dirty="0">
              <a:latin typeface="Franklin Gothic Book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800" i="1" dirty="0">
                <a:latin typeface="Franklin Gothic Book" pitchFamily="34" charset="0"/>
              </a:rPr>
              <a:t>Reporting</a:t>
            </a:r>
          </a:p>
          <a:p>
            <a:pPr lvl="1">
              <a:lnSpc>
                <a:spcPct val="90000"/>
              </a:lnSpc>
              <a:defRPr/>
            </a:pPr>
            <a:endParaRPr lang="en-US" sz="2800" i="1" dirty="0">
              <a:latin typeface="Franklin Gothic Book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800" i="1" dirty="0">
                <a:latin typeface="Franklin Gothic Book" pitchFamily="34" charset="0"/>
              </a:rPr>
              <a:t>Access</a:t>
            </a:r>
          </a:p>
          <a:p>
            <a:pPr marL="347472" lvl="1" indent="0">
              <a:lnSpc>
                <a:spcPct val="90000"/>
              </a:lnSpc>
              <a:buNone/>
              <a:defRPr/>
            </a:pPr>
            <a:endParaRPr lang="en-US" sz="2800" i="1" dirty="0">
              <a:latin typeface="Franklin Gothic Book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sz="2800" i="1" dirty="0">
                <a:latin typeface="Franklin Gothic Book" pitchFamily="34" charset="0"/>
              </a:rPr>
              <a:t>Accountability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latin typeface="Calibri" pitchFamily="34" charset="0"/>
              </a:rPr>
              <a:t>In Their Own Words…</a:t>
            </a:r>
            <a:endParaRPr lang="en-US" sz="4800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183880" cy="4187952"/>
          </a:xfrm>
        </p:spPr>
        <p:txBody>
          <a:bodyPr/>
          <a:lstStyle/>
          <a:p>
            <a:r>
              <a:rPr lang="en-US" dirty="0">
                <a:latin typeface="Franklin Gothic Book" pitchFamily="34" charset="0"/>
              </a:rPr>
              <a:t>Duncan</a:t>
            </a:r>
          </a:p>
          <a:p>
            <a:endParaRPr lang="en-US" dirty="0">
              <a:latin typeface="Franklin Gothic Book" pitchFamily="34" charset="0"/>
            </a:endParaRPr>
          </a:p>
          <a:p>
            <a:r>
              <a:rPr lang="en-US" dirty="0">
                <a:latin typeface="Franklin Gothic Book" pitchFamily="34" charset="0"/>
              </a:rPr>
              <a:t>CS Lewis</a:t>
            </a:r>
          </a:p>
          <a:p>
            <a:endParaRPr lang="en-US" dirty="0">
              <a:latin typeface="Franklin Gothic Book" pitchFamily="34" charset="0"/>
            </a:endParaRPr>
          </a:p>
          <a:p>
            <a:r>
              <a:rPr lang="en-US" dirty="0">
                <a:latin typeface="Franklin Gothic Book" pitchFamily="34" charset="0"/>
              </a:rPr>
              <a:t>Dr. Adjunct</a:t>
            </a:r>
          </a:p>
          <a:p>
            <a:pPr marL="0" indent="0">
              <a:buNone/>
            </a:pPr>
            <a:endParaRPr lang="en-US" dirty="0">
              <a:latin typeface="Franklin Gothic Book" pitchFamily="34" charset="0"/>
            </a:endParaRPr>
          </a:p>
          <a:p>
            <a:r>
              <a:rPr lang="en-US" dirty="0">
                <a:latin typeface="Franklin Gothic Book" pitchFamily="34" charset="0"/>
              </a:rPr>
              <a:t>Garrett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1061</TotalTime>
  <Words>348</Words>
  <Application>Microsoft Office PowerPoint</Application>
  <PresentationFormat>On-screen Show (4:3)</PresentationFormat>
  <Paragraphs>88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Franklin Gothic Book</vt:lpstr>
      <vt:lpstr>Verdana</vt:lpstr>
      <vt:lpstr>Wingdings 2</vt:lpstr>
      <vt:lpstr>Aspect</vt:lpstr>
      <vt:lpstr>Integrity Matters</vt:lpstr>
      <vt:lpstr>Roadmap</vt:lpstr>
      <vt:lpstr>Quick Background</vt:lpstr>
      <vt:lpstr>Why does Academic  Dishonesty Happen?</vt:lpstr>
      <vt:lpstr>Unpacking the Problem…</vt:lpstr>
      <vt:lpstr>ISU’s Current Policy</vt:lpstr>
      <vt:lpstr>At the Intersection</vt:lpstr>
      <vt:lpstr>Collaboration &amp; Outcomes </vt:lpstr>
      <vt:lpstr>In Their Own Words…</vt:lpstr>
      <vt:lpstr>In Their Own Words…</vt:lpstr>
      <vt:lpstr>In Their Own Words…</vt:lpstr>
      <vt:lpstr>In Their Own Words…</vt:lpstr>
      <vt:lpstr>Next Steps for ISU</vt:lpstr>
      <vt:lpstr>Questions and Discussion</vt:lpstr>
      <vt:lpstr>Let’s Connect!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integrity</dc:title>
  <dc:creator>pearsonh</dc:creator>
  <cp:lastModifiedBy>Administrator</cp:lastModifiedBy>
  <cp:revision>79</cp:revision>
  <dcterms:created xsi:type="dcterms:W3CDTF">2009-09-30T15:51:33Z</dcterms:created>
  <dcterms:modified xsi:type="dcterms:W3CDTF">2025-04-22T15:32:01Z</dcterms:modified>
</cp:coreProperties>
</file>