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82" r:id="rId5"/>
    <p:sldId id="260" r:id="rId6"/>
    <p:sldId id="267" r:id="rId7"/>
    <p:sldId id="285" r:id="rId8"/>
    <p:sldId id="265" r:id="rId9"/>
    <p:sldId id="284" r:id="rId10"/>
    <p:sldId id="286" r:id="rId11"/>
    <p:sldId id="287" r:id="rId12"/>
    <p:sldId id="289" r:id="rId13"/>
    <p:sldId id="292" r:id="rId14"/>
    <p:sldId id="293" r:id="rId15"/>
    <p:sldId id="291" r:id="rId16"/>
    <p:sldId id="274" r:id="rId17"/>
    <p:sldId id="281" r:id="rId18"/>
    <p:sldId id="288" r:id="rId19"/>
    <p:sldId id="278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3" roundtripDataSignature="AMtx7mhwU3FwrrZCvC9gJQ1mmuNVK6Vn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4" autoAdjust="0"/>
  </p:normalViewPr>
  <p:slideViewPr>
    <p:cSldViewPr snapToGrid="0">
      <p:cViewPr varScale="1">
        <p:scale>
          <a:sx n="107" d="100"/>
          <a:sy n="107" d="100"/>
        </p:scale>
        <p:origin x="1728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Karina </a:t>
            </a:r>
          </a:p>
          <a:p>
            <a:r>
              <a:rPr lang="en-US" dirty="0" smtClean="0"/>
              <a:t>Apply for accommodations – student must initiate this process</a:t>
            </a:r>
          </a:p>
          <a:p>
            <a:r>
              <a:rPr lang="en-US" dirty="0" smtClean="0"/>
              <a:t>Self-disclose disability and initiate the process</a:t>
            </a:r>
          </a:p>
          <a:p>
            <a:r>
              <a:rPr lang="en-US" dirty="0" smtClean="0"/>
              <a:t>Once your application is in – contact us to schedule an intake (review documentation, explore eligibility and discuss next steps)</a:t>
            </a:r>
          </a:p>
          <a:p>
            <a:r>
              <a:rPr lang="en-US" dirty="0" smtClean="0"/>
              <a:t>Documentation –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6345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our partnership is important</a:t>
            </a:r>
          </a:p>
          <a:p>
            <a:r>
              <a:rPr lang="en-US" dirty="0" smtClean="0"/>
              <a:t>This</a:t>
            </a:r>
            <a:r>
              <a:rPr lang="en-US" baseline="0" dirty="0" smtClean="0"/>
              <a:t> week we are pulling a report and will compare with our flex report and will generate agreements to the best of our 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644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13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Meridian Campus</a:t>
            </a:r>
            <a:br>
              <a:rPr lang="en-US" dirty="0" smtClean="0"/>
            </a:br>
            <a:r>
              <a:rPr lang="en-US" dirty="0" smtClean="0"/>
              <a:t>Idaho Falls Campus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6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121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 smtClean="0"/>
              <a:t>Provide accommodations for all students,</a:t>
            </a:r>
            <a:r>
              <a:rPr lang="en-US" baseline="0" dirty="0" smtClean="0"/>
              <a:t> faculty, staff, visitors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E30F-274B-4319-8F75-20B08B75E2F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44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Hundreds</a:t>
            </a:r>
            <a:r>
              <a:rPr lang="en-US" baseline="0" dirty="0" smtClean="0"/>
              <a:t> of employees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174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 partnerships</a:t>
            </a:r>
            <a:br>
              <a:rPr lang="en-US" dirty="0" smtClean="0"/>
            </a:br>
            <a:r>
              <a:rPr lang="en-US" dirty="0" smtClean="0"/>
              <a:t>Equity &amp; Inclusion</a:t>
            </a:r>
            <a:br>
              <a:rPr lang="en-US" dirty="0" smtClean="0"/>
            </a:br>
            <a:r>
              <a:rPr lang="en-US" dirty="0" smtClean="0"/>
              <a:t>Facilities</a:t>
            </a:r>
            <a:br>
              <a:rPr lang="en-US" dirty="0" smtClean="0"/>
            </a:br>
            <a:r>
              <a:rPr lang="en-US" dirty="0" smtClean="0"/>
              <a:t>IT</a:t>
            </a:r>
            <a:br>
              <a:rPr lang="en-US" dirty="0" smtClean="0"/>
            </a:br>
            <a:r>
              <a:rPr lang="en-US" dirty="0" smtClean="0"/>
              <a:t>ITRC</a:t>
            </a:r>
          </a:p>
          <a:p>
            <a:r>
              <a:rPr lang="en-US" dirty="0" smtClean="0"/>
              <a:t>Dean</a:t>
            </a:r>
            <a:r>
              <a:rPr lang="en-US" baseline="0" dirty="0" smtClean="0"/>
              <a:t> of Students Office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2326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E0E30F-274B-4319-8F75-20B08B75E2F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71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follow Federal &amp; State Laws</a:t>
            </a:r>
            <a:br>
              <a:rPr lang="en-US" dirty="0" smtClean="0"/>
            </a:br>
            <a:r>
              <a:rPr lang="en-US" dirty="0" smtClean="0"/>
              <a:t>ADAAA</a:t>
            </a:r>
            <a:br>
              <a:rPr lang="en-US" dirty="0" smtClean="0"/>
            </a:br>
            <a:r>
              <a:rPr lang="en-US" dirty="0" smtClean="0"/>
              <a:t>504</a:t>
            </a:r>
            <a:r>
              <a:rPr lang="en-US" baseline="0" dirty="0" smtClean="0"/>
              <a:t> of the Rehabilitation 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892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requests might fundamentally alter</a:t>
            </a:r>
            <a:r>
              <a:rPr lang="en-US" baseline="0" dirty="0" smtClean="0"/>
              <a:t> the course, program, what is being measured, an accreditation standard, some law tied to profession etc.</a:t>
            </a:r>
            <a:br>
              <a:rPr lang="en-US" baseline="0" dirty="0" smtClean="0"/>
            </a:br>
            <a:r>
              <a:rPr lang="en-US" baseline="0" dirty="0" smtClean="0"/>
              <a:t>“No penalty for spelling”</a:t>
            </a:r>
            <a:br>
              <a:rPr lang="en-US" baseline="0" dirty="0" smtClean="0"/>
            </a:br>
            <a:r>
              <a:rPr lang="en-US" baseline="0" dirty="0" smtClean="0"/>
              <a:t>“Not having to deliver presentations”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851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88169" y="3869357"/>
            <a:ext cx="7146900" cy="19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Roboto Slab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88169" y="6073541"/>
            <a:ext cx="7146900" cy="56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>
            <a:spLocks noGrp="1"/>
          </p:cNvSpPr>
          <p:nvPr>
            <p:ph type="title"/>
          </p:nvPr>
        </p:nvSpPr>
        <p:spPr>
          <a:xfrm>
            <a:off x="1501540" y="365125"/>
            <a:ext cx="724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body" idx="1"/>
          </p:nvPr>
        </p:nvSpPr>
        <p:spPr>
          <a:xfrm>
            <a:off x="1501540" y="1825625"/>
            <a:ext cx="7240500" cy="4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1501540" y="365125"/>
            <a:ext cx="724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1501540" y="1825625"/>
            <a:ext cx="3393000" cy="4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body" idx="2"/>
          </p:nvPr>
        </p:nvSpPr>
        <p:spPr>
          <a:xfrm>
            <a:off x="5002730" y="1825625"/>
            <a:ext cx="3739500" cy="4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>
            <a:spLocks noGrp="1"/>
          </p:cNvSpPr>
          <p:nvPr>
            <p:ph type="title"/>
          </p:nvPr>
        </p:nvSpPr>
        <p:spPr>
          <a:xfrm>
            <a:off x="1494322" y="457200"/>
            <a:ext cx="2533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Slab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body" idx="1"/>
          </p:nvPr>
        </p:nvSpPr>
        <p:spPr>
          <a:xfrm>
            <a:off x="4176149" y="457200"/>
            <a:ext cx="4629000" cy="61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body" idx="2"/>
          </p:nvPr>
        </p:nvSpPr>
        <p:spPr>
          <a:xfrm>
            <a:off x="1494322" y="2057400"/>
            <a:ext cx="25338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1501540" y="365125"/>
            <a:ext cx="724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  <a:defRPr sz="4400" b="1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1501540" y="1825625"/>
            <a:ext cx="7240500" cy="4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/>
          <p:nvPr/>
        </p:nvSpPr>
        <p:spPr>
          <a:xfrm>
            <a:off x="0" y="-126"/>
            <a:ext cx="1363200" cy="686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" name="Google Shape;9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91767" y="222971"/>
            <a:ext cx="985440" cy="14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4815" y="6205287"/>
            <a:ext cx="713480" cy="3223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ed.gov/about/offices/list/ocr/docs/pregnancy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"/>
          <p:cNvSpPr txBox="1">
            <a:spLocks noGrp="1"/>
          </p:cNvSpPr>
          <p:nvPr>
            <p:ph type="ctrTitle"/>
          </p:nvPr>
        </p:nvSpPr>
        <p:spPr>
          <a:xfrm>
            <a:off x="1531950" y="3746612"/>
            <a:ext cx="7198500" cy="1140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Roboto Slab"/>
              <a:buNone/>
            </a:pPr>
            <a:r>
              <a:rPr lang="en-US" sz="3200" b="1" dirty="0" smtClean="0">
                <a:sym typeface="Roboto Slab"/>
              </a:rPr>
              <a:t>Disability Services </a:t>
            </a:r>
            <a:br>
              <a:rPr lang="en-US" sz="3200" b="1" dirty="0" smtClean="0">
                <a:sym typeface="Roboto Slab"/>
              </a:rPr>
            </a:br>
            <a:r>
              <a:rPr lang="en-US" sz="3200" dirty="0" smtClean="0"/>
              <a:t>Division of Student Affairs</a:t>
            </a:r>
            <a:endParaRPr sz="3200" b="1" dirty="0">
              <a:sym typeface="Roboto Slab"/>
            </a:endParaRPr>
          </a:p>
        </p:txBody>
      </p:sp>
      <p:sp>
        <p:nvSpPr>
          <p:cNvPr id="33" name="Google Shape;33;p1"/>
          <p:cNvSpPr txBox="1">
            <a:spLocks noGrp="1"/>
          </p:cNvSpPr>
          <p:nvPr>
            <p:ph type="subTitle" idx="1"/>
          </p:nvPr>
        </p:nvSpPr>
        <p:spPr>
          <a:xfrm>
            <a:off x="1531950" y="5089891"/>
            <a:ext cx="7198500" cy="1521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b="1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Karina Mason Rorris</a:t>
            </a:r>
            <a:br>
              <a:rPr lang="en-US" b="1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en-US" b="1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Director – EIT Coordinator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b="1" dirty="0" smtClean="0"/>
              <a:t>(208) 282-1272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b="1" dirty="0" smtClean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karinarorris@isu.edu</a:t>
            </a:r>
            <a:endParaRPr b="1" dirty="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" name="Google Shape;34;p1"/>
          <p:cNvSpPr/>
          <p:nvPr/>
        </p:nvSpPr>
        <p:spPr>
          <a:xfrm>
            <a:off x="89012" y="0"/>
            <a:ext cx="1363200" cy="6868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5" name="Google Shape;3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767" y="222971"/>
            <a:ext cx="985440" cy="1481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815" y="6205287"/>
            <a:ext cx="713480" cy="322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3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 b="14895"/>
          <a:stretch>
            <a:fillRect/>
          </a:stretch>
        </p:blipFill>
        <p:spPr>
          <a:xfrm>
            <a:off x="2524715" y="612775"/>
            <a:ext cx="5482943" cy="3037205"/>
          </a:xfrm>
        </p:spPr>
      </p:pic>
      <p:pic>
        <p:nvPicPr>
          <p:cNvPr id="8" name="Content Placehold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95" b="14895"/>
          <a:stretch>
            <a:fillRect/>
          </a:stretch>
        </p:blipFill>
        <p:spPr>
          <a:xfrm>
            <a:off x="2139044" y="612775"/>
            <a:ext cx="6310992" cy="323950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Accommodations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F54D6C-1292-094C-B1F7-F1BD8878A3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 l="15291" r="-1"/>
          <a:stretch/>
        </p:blipFill>
        <p:spPr>
          <a:xfrm>
            <a:off x="2085733" y="1986799"/>
            <a:ext cx="2846486" cy="22346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25E8D0-F298-49AC-BC0F-6169501EE1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130000"/>
                    </a14:imgEffect>
                  </a14:imgLayer>
                </a14:imgProps>
              </a:ext>
            </a:extLst>
          </a:blip>
          <a:srcRect l="1684" r="21089"/>
          <a:stretch/>
        </p:blipFill>
        <p:spPr>
          <a:xfrm>
            <a:off x="5516412" y="1969427"/>
            <a:ext cx="2896764" cy="22519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World Braille Day - 10 things you may not know about braille">
            <a:extLst>
              <a:ext uri="{FF2B5EF4-FFF2-40B4-BE49-F238E27FC236}">
                <a16:creationId xmlns:a16="http://schemas.microsoft.com/office/drawing/2014/main" id="{869A7A09-D5BC-405A-87E9-A445BC79E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BA7445"/>
              </a:clrFrom>
              <a:clrTo>
                <a:srgbClr val="BA7445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733" y="4376037"/>
            <a:ext cx="2896362" cy="22328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604723-8AEB-4AC3-8339-491AB4DB73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6412" y="4336111"/>
            <a:ext cx="2896765" cy="22309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6416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su.edu/</a:t>
            </a:r>
            <a:r>
              <a:rPr lang="en-US" dirty="0" err="1" smtClean="0"/>
              <a:t>disabilityservices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540" y="1593736"/>
            <a:ext cx="7240500" cy="503982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C0037B-7B6B-4729-94D5-09A61EC73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540" y="1402080"/>
            <a:ext cx="7240500" cy="52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52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Non Compliance/Issues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	</a:t>
            </a:r>
            <a:r>
              <a:rPr lang="en-US" i="1" dirty="0" smtClean="0"/>
              <a:t>Flex Agreement Response Rate</a:t>
            </a:r>
            <a:br>
              <a:rPr lang="en-US" i="1" dirty="0" smtClean="0"/>
            </a:br>
            <a:endParaRPr lang="en-US" i="1" dirty="0" smtClean="0"/>
          </a:p>
          <a:p>
            <a:r>
              <a:rPr lang="en-US" dirty="0" smtClean="0"/>
              <a:t>Sent Out 914</a:t>
            </a:r>
          </a:p>
          <a:p>
            <a:r>
              <a:rPr lang="en-US" dirty="0" smtClean="0"/>
              <a:t>Received 346</a:t>
            </a:r>
          </a:p>
          <a:p>
            <a:r>
              <a:rPr lang="en-US" dirty="0" smtClean="0"/>
              <a:t>37% return rate</a:t>
            </a:r>
          </a:p>
          <a:p>
            <a:r>
              <a:rPr lang="en-US" dirty="0" smtClean="0"/>
              <a:t>Total classes – 5081 </a:t>
            </a:r>
          </a:p>
          <a:p>
            <a:r>
              <a:rPr lang="en-US" dirty="0" smtClean="0"/>
              <a:t>Courses with Flex make up 18% of all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9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Accommodation Letter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462" y="1888283"/>
            <a:ext cx="6999316" cy="46839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7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Accommodation Letter Example – Testing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540" y="1825625"/>
            <a:ext cx="7005858" cy="47327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540" y="1825625"/>
            <a:ext cx="7448496" cy="4785764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65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DS Projects 2025/2026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Filling DS Coordinator Position – Meridian Campus – Spring 2025</a:t>
            </a:r>
          </a:p>
          <a:p>
            <a:r>
              <a:rPr lang="en-US" sz="2400" dirty="0" smtClean="0"/>
              <a:t>Caseload Management System Upgrades – Fall 2025</a:t>
            </a:r>
          </a:p>
          <a:p>
            <a:r>
              <a:rPr lang="en-US" sz="2400" dirty="0" smtClean="0"/>
              <a:t>Launch Employee Accommodation Module – Spring 2025</a:t>
            </a:r>
          </a:p>
          <a:p>
            <a:r>
              <a:rPr lang="en-US" sz="2400" dirty="0" smtClean="0"/>
              <a:t>Develop policy for employee accommodations - TBD</a:t>
            </a:r>
          </a:p>
          <a:p>
            <a:r>
              <a:rPr lang="en-US" sz="2400" dirty="0" smtClean="0"/>
              <a:t>Address Title II changes/EIT </a:t>
            </a:r>
            <a:r>
              <a:rPr lang="en-US" sz="2400" dirty="0" smtClean="0"/>
              <a:t>Committee – Spring 2025</a:t>
            </a:r>
            <a:endParaRPr lang="en-US" sz="2400" dirty="0" smtClean="0"/>
          </a:p>
          <a:p>
            <a:r>
              <a:rPr lang="en-US" sz="2400" dirty="0" smtClean="0"/>
              <a:t>Establish Accessibility </a:t>
            </a:r>
            <a:r>
              <a:rPr lang="en-US" sz="2400" dirty="0" smtClean="0"/>
              <a:t>Center – Spring 2026</a:t>
            </a:r>
            <a:endParaRPr lang="en-US" sz="2400" dirty="0" smtClean="0"/>
          </a:p>
          <a:p>
            <a:r>
              <a:rPr lang="en-US" sz="2400" dirty="0" smtClean="0"/>
              <a:t>Training for new DS </a:t>
            </a:r>
            <a:r>
              <a:rPr lang="en-US" sz="2400" dirty="0" smtClean="0"/>
              <a:t>staff - Immediately</a:t>
            </a:r>
            <a:endParaRPr lang="en-US" sz="2400" dirty="0" smtClean="0"/>
          </a:p>
          <a:p>
            <a:r>
              <a:rPr lang="en-US" sz="2400" dirty="0" smtClean="0"/>
              <a:t>Faculty </a:t>
            </a:r>
            <a:r>
              <a:rPr lang="en-US" sz="2400" dirty="0" smtClean="0"/>
              <a:t>Training - Ongoing</a:t>
            </a:r>
            <a:endParaRPr lang="en-US" sz="2400" dirty="0" smtClean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74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Why We Roar…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1524" y="1820636"/>
            <a:ext cx="6480532" cy="4767943"/>
          </a:xfrm>
        </p:spPr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4098" name="Picture 2" descr="10917_Football Game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87263"/>
            <a:ext cx="6869297" cy="4887015"/>
          </a:xfrm>
          <a:prstGeom prst="rect">
            <a:avLst/>
          </a:prstGeom>
          <a:noFill/>
          <a:effectLst>
            <a:softEdge rad="139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93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This is Why We Roar….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541" y="2318656"/>
            <a:ext cx="6322976" cy="411480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idaho state university student images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540" y="1910443"/>
            <a:ext cx="7240500" cy="4523015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1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Disability Services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33400" lvl="1" indent="0">
              <a:lnSpc>
                <a:spcPct val="150000"/>
              </a:lnSpc>
              <a:buNone/>
            </a:pPr>
            <a:r>
              <a:rPr lang="en-US" sz="2800" b="1" dirty="0">
                <a:solidFill>
                  <a:schemeClr val="tx1"/>
                </a:solidFill>
              </a:rPr>
              <a:t>Pocatello (main office):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(208) 282-3599</a:t>
            </a:r>
          </a:p>
          <a:p>
            <a:pPr lvl="1">
              <a:lnSpc>
                <a:spcPct val="150000"/>
              </a:lnSpc>
            </a:pPr>
            <a:r>
              <a:rPr lang="en-US" sz="2800" spc="100" dirty="0">
                <a:solidFill>
                  <a:schemeClr val="tx1"/>
                </a:solidFill>
              </a:rPr>
              <a:t>disabilityservices@isu.edu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VP for ASL: (208) 530-6505</a:t>
            </a:r>
          </a:p>
          <a:p>
            <a:pPr lvl="1"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Rendezvous Complex, 1</a:t>
            </a:r>
            <a:r>
              <a:rPr lang="en-US" sz="2800" baseline="30000" dirty="0">
                <a:solidFill>
                  <a:schemeClr val="tx1"/>
                </a:solidFill>
              </a:rPr>
              <a:t>st</a:t>
            </a:r>
            <a:r>
              <a:rPr lang="en-US" sz="2800" dirty="0">
                <a:solidFill>
                  <a:schemeClr val="tx1"/>
                </a:solidFill>
              </a:rPr>
              <a:t> Floor, Room 125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78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1540" y="365125"/>
            <a:ext cx="7240500" cy="103096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Questions?</a:t>
            </a:r>
            <a:br>
              <a:rPr lang="en-US" dirty="0" smtClean="0"/>
            </a:br>
            <a:r>
              <a:rPr lang="en-US" dirty="0" smtClean="0"/>
              <a:t>Thank you!!!!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71" y="1657350"/>
            <a:ext cx="7158169" cy="4939393"/>
          </a:xfrm>
          <a:effectLst>
            <a:softEdge rad="203200"/>
          </a:effectLst>
        </p:spPr>
      </p:pic>
    </p:spTree>
    <p:extLst>
      <p:ext uri="{BB962C8B-B14F-4D97-AF65-F5344CB8AC3E}">
        <p14:creationId xmlns:p14="http://schemas.microsoft.com/office/powerpoint/2010/main" val="60886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"/>
          <p:cNvSpPr txBox="1">
            <a:spLocks noGrp="1"/>
          </p:cNvSpPr>
          <p:nvPr>
            <p:ph type="title"/>
          </p:nvPr>
        </p:nvSpPr>
        <p:spPr>
          <a:xfrm>
            <a:off x="1501540" y="365125"/>
            <a:ext cx="72405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Slab"/>
              <a:buNone/>
            </a:pPr>
            <a:r>
              <a:rPr lang="en-US" dirty="0" smtClean="0"/>
              <a:t>Presentation Goals</a:t>
            </a:r>
            <a:endParaRPr dirty="0"/>
          </a:p>
        </p:txBody>
      </p:sp>
      <p:sp>
        <p:nvSpPr>
          <p:cNvPr id="42" name="Google Shape;42;p2"/>
          <p:cNvSpPr txBox="1">
            <a:spLocks noGrp="1"/>
          </p:cNvSpPr>
          <p:nvPr>
            <p:ph type="body" idx="1"/>
          </p:nvPr>
        </p:nvSpPr>
        <p:spPr>
          <a:xfrm>
            <a:off x="1501540" y="1825625"/>
            <a:ext cx="7240500" cy="480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 smtClean="0"/>
              <a:t>Orientation to DS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 smtClean="0"/>
              <a:t>DS </a:t>
            </a:r>
            <a:r>
              <a:rPr lang="en-US" dirty="0" smtClean="0"/>
              <a:t>Responsibilities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 smtClean="0"/>
              <a:t>DS Partnerships</a:t>
            </a:r>
            <a:br>
              <a:rPr lang="en-US" dirty="0" smtClean="0"/>
            </a:b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 smtClean="0"/>
              <a:t>Accommodation Process</a:t>
            </a:r>
            <a:br>
              <a:rPr lang="en-US" dirty="0" smtClean="0"/>
            </a:b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 smtClean="0"/>
              <a:t>Non Compliance</a:t>
            </a:r>
            <a:br>
              <a:rPr lang="en-US" dirty="0" smtClean="0"/>
            </a:b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r>
              <a:rPr lang="en-US" dirty="0" smtClean="0"/>
              <a:t>DS Projects</a:t>
            </a:r>
            <a:br>
              <a:rPr lang="en-US" dirty="0" smtClean="0"/>
            </a:b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63500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§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Mission……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To increase access to all programs and services sponsored or funded by Idaho State University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85648">
            <a:off x="1395651" y="3727557"/>
            <a:ext cx="2104982" cy="17969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45405">
            <a:off x="3875036" y="3652274"/>
            <a:ext cx="2104982" cy="17969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3666">
            <a:off x="6446229" y="3739340"/>
            <a:ext cx="2104982" cy="1796924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4913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Creating Equal Access</a:t>
            </a:r>
            <a:br>
              <a:rPr lang="en-US" dirty="0" smtClean="0"/>
            </a:br>
            <a:r>
              <a:rPr lang="en-US" dirty="0" smtClean="0"/>
              <a:t>Removing Barriers</a:t>
            </a:r>
            <a:endParaRPr lang="en-US" dirty="0"/>
          </a:p>
        </p:txBody>
      </p:sp>
      <p:pic>
        <p:nvPicPr>
          <p:cNvPr id="1030" name="Picture 6" descr="Braille - The Visually Impai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127" y="1911926"/>
            <a:ext cx="7049193" cy="456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9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91223" y="50118"/>
            <a:ext cx="3388550" cy="131191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Departmental </a:t>
            </a:r>
            <a:r>
              <a:rPr lang="en-US" dirty="0" smtClean="0"/>
              <a:t>Responsibilities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104" y="706073"/>
            <a:ext cx="4474896" cy="591085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1235826" y="1584960"/>
            <a:ext cx="3530384" cy="4910050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Accommodations</a:t>
            </a:r>
            <a:br>
              <a:rPr lang="en-US" sz="2000" dirty="0" smtClean="0"/>
            </a:br>
            <a:r>
              <a:rPr lang="en-US" sz="2000" dirty="0" smtClean="0"/>
              <a:t>Employees, Students &amp; Visitors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Occupational Therapy</a:t>
            </a:r>
            <a:br>
              <a:rPr lang="en-US" sz="2000" dirty="0" smtClean="0"/>
            </a:br>
            <a:r>
              <a:rPr lang="en-US" sz="2000" dirty="0" smtClean="0"/>
              <a:t>Counseling/Rehabilitation Counseling  Academic Coaching Program</a:t>
            </a:r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Transition Activities &amp; Programs</a:t>
            </a:r>
          </a:p>
          <a:p>
            <a:pPr algn="ctr"/>
            <a:endParaRPr lang="en-US" sz="2000" dirty="0"/>
          </a:p>
          <a:p>
            <a:pPr algn="ctr"/>
            <a:r>
              <a:rPr lang="en-US" sz="2000" dirty="0" smtClean="0"/>
              <a:t>EIT &amp; Facilities Accessibility</a:t>
            </a:r>
          </a:p>
          <a:p>
            <a:pPr algn="ctr"/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68095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Numbers Students Served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 smtClean="0"/>
              <a:t>Example: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Fall 2013 – 241</a:t>
            </a:r>
          </a:p>
          <a:p>
            <a:pPr marL="114300" indent="0" algn="ctr">
              <a:buNone/>
            </a:pPr>
            <a:r>
              <a:rPr lang="en-US" sz="4000" dirty="0" smtClean="0"/>
              <a:t>Fall </a:t>
            </a:r>
            <a:r>
              <a:rPr lang="en-US" sz="4000" dirty="0"/>
              <a:t>2024 – </a:t>
            </a:r>
            <a:r>
              <a:rPr lang="en-US" sz="4000" dirty="0" smtClean="0"/>
              <a:t>702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3236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DS Partnership with Title IX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Additionally, Disability Services provides support services for pregnant and parenting students (who have given birth within 6 months) under </a:t>
            </a:r>
            <a:r>
              <a:rPr lang="en-US" u="sng" dirty="0">
                <a:hlinkClick r:id="rId3"/>
              </a:rPr>
              <a:t>Title IX of the Education Amendments Act of 1972 </a:t>
            </a:r>
            <a:r>
              <a:rPr lang="en-US" dirty="0"/>
              <a:t>. 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65E84-867E-4918-8A7E-11B03BC7F4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008" y="4005757"/>
            <a:ext cx="4434840" cy="276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4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Academic Coaching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assistance with soft skills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sz="2000" dirty="0" smtClean="0"/>
              <a:t>Communication</a:t>
            </a:r>
          </a:p>
          <a:p>
            <a:pPr lvl="1"/>
            <a:r>
              <a:rPr lang="en-US" sz="2000" dirty="0" smtClean="0"/>
              <a:t>Time Management</a:t>
            </a:r>
          </a:p>
          <a:p>
            <a:pPr lvl="1"/>
            <a:r>
              <a:rPr lang="en-US" sz="2000" dirty="0" smtClean="0"/>
              <a:t>Problem Solving</a:t>
            </a:r>
          </a:p>
          <a:p>
            <a:pPr lvl="1"/>
            <a:r>
              <a:rPr lang="en-US" sz="2000" dirty="0" smtClean="0"/>
              <a:t>Organization</a:t>
            </a:r>
          </a:p>
          <a:p>
            <a:pPr lvl="1"/>
            <a:r>
              <a:rPr lang="en-US" sz="2000" dirty="0" smtClean="0"/>
              <a:t>Stress Management</a:t>
            </a:r>
          </a:p>
          <a:p>
            <a:pPr lvl="1"/>
            <a:r>
              <a:rPr lang="en-US" sz="2000" dirty="0" smtClean="0"/>
              <a:t>Attendance</a:t>
            </a:r>
          </a:p>
          <a:p>
            <a:pPr lvl="1"/>
            <a:r>
              <a:rPr lang="en-US" sz="2000" dirty="0" smtClean="0"/>
              <a:t>Assignment Completion</a:t>
            </a:r>
          </a:p>
          <a:p>
            <a:pPr lvl="1"/>
            <a:r>
              <a:rPr lang="en-US" sz="2000" dirty="0" smtClean="0"/>
              <a:t>Seeking Support Services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3299829"/>
            <a:ext cx="2143125" cy="2143125"/>
          </a:xfrm>
          <a:prstGeom prst="rect">
            <a:avLst/>
          </a:prstGeom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366469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Disability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marL="50800" indent="0">
              <a:lnSpc>
                <a:spcPts val="3160"/>
              </a:lnSpc>
              <a:spcAft>
                <a:spcPts val="600"/>
              </a:spcAft>
              <a:buNone/>
            </a:pPr>
            <a:r>
              <a:rPr lang="en-US" sz="7400" dirty="0">
                <a:solidFill>
                  <a:schemeClr val="tx1"/>
                </a:solidFill>
              </a:rPr>
              <a:t>A condition that substantially limits a major life activity (ADA, Federal Law).</a:t>
            </a:r>
          </a:p>
          <a:p>
            <a:pPr lvl="1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Examples: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Visual Impairment or Blind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Hard of Hearing or Deaf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Mental Health Conditions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Intellectual Disability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Learning Disability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Acquired Brain Injury</a:t>
            </a:r>
          </a:p>
          <a:p>
            <a:pPr lvl="2">
              <a:lnSpc>
                <a:spcPts val="3160"/>
              </a:lnSpc>
            </a:pPr>
            <a:r>
              <a:rPr lang="en-US" sz="7400" dirty="0">
                <a:solidFill>
                  <a:schemeClr val="tx1"/>
                </a:solidFill>
              </a:rPr>
              <a:t>Physical and Mobility Impairments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07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daho State">
      <a:dk1>
        <a:srgbClr val="000000"/>
      </a:dk1>
      <a:lt1>
        <a:srgbClr val="FFFFFF"/>
      </a:lt1>
      <a:dk2>
        <a:srgbClr val="828282"/>
      </a:dk2>
      <a:lt2>
        <a:srgbClr val="E6E7E8"/>
      </a:lt2>
      <a:accent1>
        <a:srgbClr val="F37920"/>
      </a:accent1>
      <a:accent2>
        <a:srgbClr val="A7A7A7"/>
      </a:accent2>
      <a:accent3>
        <a:srgbClr val="A7A7A7"/>
      </a:accent3>
      <a:accent4>
        <a:srgbClr val="FFFFFF"/>
      </a:accent4>
      <a:accent5>
        <a:srgbClr val="F69240"/>
      </a:accent5>
      <a:accent6>
        <a:srgbClr val="F37920"/>
      </a:accent6>
      <a:hlink>
        <a:srgbClr val="F37920"/>
      </a:hlink>
      <a:folHlink>
        <a:srgbClr val="828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10375</TotalTime>
  <Words>519</Words>
  <Application>Microsoft Office PowerPoint</Application>
  <PresentationFormat>On-screen Show (4:3)</PresentationFormat>
  <Paragraphs>96</Paragraphs>
  <Slides>19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Roboto</vt:lpstr>
      <vt:lpstr>Roboto Slab</vt:lpstr>
      <vt:lpstr>Wingdings</vt:lpstr>
      <vt:lpstr>Office Theme</vt:lpstr>
      <vt:lpstr>Disability Services  Division of Student Affairs</vt:lpstr>
      <vt:lpstr>Presentation Goals</vt:lpstr>
      <vt:lpstr>Our Mission……</vt:lpstr>
      <vt:lpstr>Creating Equal Access Removing Barriers</vt:lpstr>
      <vt:lpstr>Departmental Responsibilities</vt:lpstr>
      <vt:lpstr>Numbers Students Served</vt:lpstr>
      <vt:lpstr> DS Partnership with Title IX</vt:lpstr>
      <vt:lpstr>Academic Coaching</vt:lpstr>
      <vt:lpstr>Disability</vt:lpstr>
      <vt:lpstr>Accommodations</vt:lpstr>
      <vt:lpstr>isu.edu/disabilityservices</vt:lpstr>
      <vt:lpstr>Non Compliance/Issues</vt:lpstr>
      <vt:lpstr>Accommodation Letter Example</vt:lpstr>
      <vt:lpstr>Accommodation Letter Example – Testing </vt:lpstr>
      <vt:lpstr>DS Projects 2025/2026</vt:lpstr>
      <vt:lpstr>This is Why We Roar…</vt:lpstr>
      <vt:lpstr>This is Why We Roar….</vt:lpstr>
      <vt:lpstr>Contact Disability Services</vt:lpstr>
      <vt:lpstr>Questions? Thank you!!!!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Disability Services Division of Student Affairs</dc:title>
  <dc:creator>Microsoft Office User</dc:creator>
  <cp:lastModifiedBy>Windows User</cp:lastModifiedBy>
  <cp:revision>36</cp:revision>
  <dcterms:created xsi:type="dcterms:W3CDTF">2019-07-30T18:56:19Z</dcterms:created>
  <dcterms:modified xsi:type="dcterms:W3CDTF">2025-02-04T19:26:54Z</dcterms:modified>
</cp:coreProperties>
</file>