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7"/>
    <p:restoredTop sz="94655"/>
  </p:normalViewPr>
  <p:slideViewPr>
    <p:cSldViewPr snapToGrid="0" snapToObjects="1">
      <p:cViewPr varScale="1">
        <p:scale>
          <a:sx n="52" d="100"/>
          <a:sy n="52" d="100"/>
        </p:scale>
        <p:origin x="23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5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3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3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84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8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4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3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9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24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7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DADA7-EB56-0F4D-A46B-C58CBA197C91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C7C2B-6210-4A42-853C-6C1C4AE5C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2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0B2DDAC-E041-AD4C-A257-586ECF677903}"/>
              </a:ext>
            </a:extLst>
          </p:cNvPr>
          <p:cNvCxnSpPr>
            <a:stCxn id="7" idx="4"/>
            <a:endCxn id="10" idx="0"/>
          </p:cNvCxnSpPr>
          <p:nvPr/>
        </p:nvCxnSpPr>
        <p:spPr>
          <a:xfrm flipH="1">
            <a:off x="1912333" y="3586350"/>
            <a:ext cx="3643341" cy="32273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5D7B08AD-BA40-7C4C-911D-A7E2F97DE5FF}"/>
              </a:ext>
            </a:extLst>
          </p:cNvPr>
          <p:cNvSpPr/>
          <p:nvPr/>
        </p:nvSpPr>
        <p:spPr>
          <a:xfrm>
            <a:off x="2956956" y="736270"/>
            <a:ext cx="2054431" cy="129441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Instructional Routines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12EDF95-F4FD-CE44-B275-67C12BE94F9F}"/>
              </a:ext>
            </a:extLst>
          </p:cNvPr>
          <p:cNvSpPr/>
          <p:nvPr/>
        </p:nvSpPr>
        <p:spPr>
          <a:xfrm>
            <a:off x="902525" y="2656117"/>
            <a:ext cx="1472540" cy="9163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Reads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993524F-2B2C-4D40-8CF2-4602483EACE2}"/>
              </a:ext>
            </a:extLst>
          </p:cNvPr>
          <p:cNvSpPr/>
          <p:nvPr/>
        </p:nvSpPr>
        <p:spPr>
          <a:xfrm>
            <a:off x="4819404" y="2669970"/>
            <a:ext cx="1472540" cy="9163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Turn &amp; Talk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8832FB-8DF4-4443-9EAE-C66B564BCDDD}"/>
              </a:ext>
            </a:extLst>
          </p:cNvPr>
          <p:cNvSpPr txBox="1"/>
          <p:nvPr/>
        </p:nvSpPr>
        <p:spPr>
          <a:xfrm>
            <a:off x="814497" y="3621978"/>
            <a:ext cx="2191626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______________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______________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______________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______________</a:t>
            </a:r>
          </a:p>
          <a:p>
            <a:endParaRPr lang="en-US" sz="14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F489F20-16F8-4148-9D84-65CFF6C5BE06}"/>
              </a:ext>
            </a:extLst>
          </p:cNvPr>
          <p:cNvSpPr/>
          <p:nvPr/>
        </p:nvSpPr>
        <p:spPr>
          <a:xfrm>
            <a:off x="1176063" y="6813713"/>
            <a:ext cx="1472540" cy="9163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FC08CFC-A23F-FC4F-9056-C333D383540B}"/>
              </a:ext>
            </a:extLst>
          </p:cNvPr>
          <p:cNvSpPr/>
          <p:nvPr/>
        </p:nvSpPr>
        <p:spPr>
          <a:xfrm>
            <a:off x="5683380" y="3722220"/>
            <a:ext cx="1472540" cy="9163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DEC416F-D25D-CD48-B4BB-A6F1BD61D7F8}"/>
              </a:ext>
            </a:extLst>
          </p:cNvPr>
          <p:cNvSpPr/>
          <p:nvPr/>
        </p:nvSpPr>
        <p:spPr>
          <a:xfrm>
            <a:off x="3624000" y="3738797"/>
            <a:ext cx="1472540" cy="9163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B450D4-2231-EE49-9B82-2C7C3C515BFC}"/>
              </a:ext>
            </a:extLst>
          </p:cNvPr>
          <p:cNvSpPr txBox="1"/>
          <p:nvPr/>
        </p:nvSpPr>
        <p:spPr>
          <a:xfrm>
            <a:off x="3513838" y="4671754"/>
            <a:ext cx="2191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Students</a:t>
            </a:r>
            <a:r>
              <a:rPr lang="en-US" sz="1200" dirty="0"/>
              <a:t>	    </a:t>
            </a:r>
            <a:r>
              <a:rPr lang="en-US" sz="1200" u="sng" dirty="0"/>
              <a:t>Teachers</a:t>
            </a:r>
          </a:p>
          <a:p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272CAA-9AC7-0342-B38F-6CDEB913762A}"/>
              </a:ext>
            </a:extLst>
          </p:cNvPr>
          <p:cNvSpPr txBox="1"/>
          <p:nvPr/>
        </p:nvSpPr>
        <p:spPr>
          <a:xfrm>
            <a:off x="5580773" y="4655177"/>
            <a:ext cx="2191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Students</a:t>
            </a:r>
            <a:r>
              <a:rPr lang="en-US" sz="1200" dirty="0"/>
              <a:t>	    </a:t>
            </a:r>
            <a:r>
              <a:rPr lang="en-US" sz="1200" u="sng" dirty="0"/>
              <a:t>Teachers</a:t>
            </a:r>
          </a:p>
          <a:p>
            <a:endParaRPr lang="en-US" sz="1200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0C05FA2A-48D2-7943-94A4-CD2563A2251F}"/>
              </a:ext>
            </a:extLst>
          </p:cNvPr>
          <p:cNvSpPr/>
          <p:nvPr/>
        </p:nvSpPr>
        <p:spPr>
          <a:xfrm>
            <a:off x="5580773" y="7902191"/>
            <a:ext cx="2042556" cy="5581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6B89D181-301D-C34E-AE59-19BF85C47C6F}"/>
              </a:ext>
            </a:extLst>
          </p:cNvPr>
          <p:cNvSpPr/>
          <p:nvPr/>
        </p:nvSpPr>
        <p:spPr>
          <a:xfrm>
            <a:off x="5540246" y="6011077"/>
            <a:ext cx="2042556" cy="5581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DE7524-2E76-5D42-92AA-4D29FEE17A05}"/>
              </a:ext>
            </a:extLst>
          </p:cNvPr>
          <p:cNvSpPr txBox="1"/>
          <p:nvPr/>
        </p:nvSpPr>
        <p:spPr>
          <a:xfrm>
            <a:off x="3961410" y="5745898"/>
            <a:ext cx="7750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Examples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EE3297-E4E8-474C-9208-FD1DFB0C4487}"/>
              </a:ext>
            </a:extLst>
          </p:cNvPr>
          <p:cNvSpPr txBox="1"/>
          <p:nvPr/>
        </p:nvSpPr>
        <p:spPr>
          <a:xfrm>
            <a:off x="6065008" y="5758578"/>
            <a:ext cx="94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Examples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0CDA7E6-C91E-2C4E-BC7A-667B1F1BCAF6}"/>
              </a:ext>
            </a:extLst>
          </p:cNvPr>
          <p:cNvSpPr txBox="1"/>
          <p:nvPr/>
        </p:nvSpPr>
        <p:spPr>
          <a:xfrm>
            <a:off x="782305" y="7730093"/>
            <a:ext cx="208903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FB9309E1-C7EF-E643-9554-604E8E4BC4F1}"/>
              </a:ext>
            </a:extLst>
          </p:cNvPr>
          <p:cNvSpPr/>
          <p:nvPr/>
        </p:nvSpPr>
        <p:spPr>
          <a:xfrm>
            <a:off x="3347899" y="6022897"/>
            <a:ext cx="2042556" cy="5581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7A80C143-AC19-D749-B0A7-B4FB885C9898}"/>
              </a:ext>
            </a:extLst>
          </p:cNvPr>
          <p:cNvSpPr/>
          <p:nvPr/>
        </p:nvSpPr>
        <p:spPr>
          <a:xfrm>
            <a:off x="5580773" y="9092447"/>
            <a:ext cx="2042556" cy="5581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8662B206-1563-8143-A58A-209D720FA5E1}"/>
              </a:ext>
            </a:extLst>
          </p:cNvPr>
          <p:cNvSpPr/>
          <p:nvPr/>
        </p:nvSpPr>
        <p:spPr>
          <a:xfrm>
            <a:off x="5580773" y="8489922"/>
            <a:ext cx="2042556" cy="5581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B9BEEDB6-0E3E-4746-9C47-83E2C9C410D9}"/>
              </a:ext>
            </a:extLst>
          </p:cNvPr>
          <p:cNvSpPr/>
          <p:nvPr/>
        </p:nvSpPr>
        <p:spPr>
          <a:xfrm>
            <a:off x="3480042" y="7902191"/>
            <a:ext cx="2042556" cy="5581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EA081D67-930D-C748-9458-F18C6B24A9D2}"/>
              </a:ext>
            </a:extLst>
          </p:cNvPr>
          <p:cNvSpPr/>
          <p:nvPr/>
        </p:nvSpPr>
        <p:spPr>
          <a:xfrm>
            <a:off x="3480042" y="9092447"/>
            <a:ext cx="2042556" cy="5581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AB4409E3-8FB5-3040-8D6F-196467AFE0C7}"/>
              </a:ext>
            </a:extLst>
          </p:cNvPr>
          <p:cNvSpPr/>
          <p:nvPr/>
        </p:nvSpPr>
        <p:spPr>
          <a:xfrm>
            <a:off x="3480042" y="8489922"/>
            <a:ext cx="2042556" cy="5581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BD0CF1-8DA2-9746-82C7-B3F72E0B4D81}"/>
              </a:ext>
            </a:extLst>
          </p:cNvPr>
          <p:cNvSpPr txBox="1"/>
          <p:nvPr/>
        </p:nvSpPr>
        <p:spPr>
          <a:xfrm>
            <a:off x="5033313" y="7595601"/>
            <a:ext cx="7750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Examples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C5E2808-8F0E-444F-B23F-FFFFB798D18C}"/>
              </a:ext>
            </a:extLst>
          </p:cNvPr>
          <p:cNvCxnSpPr>
            <a:stCxn id="4" idx="4"/>
            <a:endCxn id="5" idx="0"/>
          </p:cNvCxnSpPr>
          <p:nvPr/>
        </p:nvCxnSpPr>
        <p:spPr>
          <a:xfrm flipH="1">
            <a:off x="1638795" y="2030681"/>
            <a:ext cx="2345377" cy="6254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16316B5-5CF9-1B4F-9901-C964F3A2F059}"/>
              </a:ext>
            </a:extLst>
          </p:cNvPr>
          <p:cNvCxnSpPr>
            <a:stCxn id="4" idx="4"/>
            <a:endCxn id="7" idx="0"/>
          </p:cNvCxnSpPr>
          <p:nvPr/>
        </p:nvCxnSpPr>
        <p:spPr>
          <a:xfrm>
            <a:off x="3984172" y="2030681"/>
            <a:ext cx="1571502" cy="6392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C2207F7-F113-1543-87AC-0AE8C09593D4}"/>
              </a:ext>
            </a:extLst>
          </p:cNvPr>
          <p:cNvCxnSpPr>
            <a:stCxn id="7" idx="4"/>
            <a:endCxn id="12" idx="0"/>
          </p:cNvCxnSpPr>
          <p:nvPr/>
        </p:nvCxnSpPr>
        <p:spPr>
          <a:xfrm flipH="1">
            <a:off x="4360270" y="3586350"/>
            <a:ext cx="1195404" cy="1524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050115D-7C3F-1646-AA64-8187F5EE910C}"/>
              </a:ext>
            </a:extLst>
          </p:cNvPr>
          <p:cNvCxnSpPr>
            <a:stCxn id="7" idx="4"/>
            <a:endCxn id="11" idx="0"/>
          </p:cNvCxnSpPr>
          <p:nvPr/>
        </p:nvCxnSpPr>
        <p:spPr>
          <a:xfrm>
            <a:off x="5555674" y="3586350"/>
            <a:ext cx="863976" cy="1358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9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DE3C5D6-7890-7F43-B117-1725D0E72761}"/>
              </a:ext>
            </a:extLst>
          </p:cNvPr>
          <p:cNvSpPr/>
          <p:nvPr/>
        </p:nvSpPr>
        <p:spPr>
          <a:xfrm>
            <a:off x="178130" y="201881"/>
            <a:ext cx="7386452" cy="58189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Instructional Routines and Strategies for Lesson Study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1E4349-D8D7-A942-B8F1-7E52D030B470}"/>
              </a:ext>
            </a:extLst>
          </p:cNvPr>
          <p:cNvSpPr/>
          <p:nvPr/>
        </p:nvSpPr>
        <p:spPr>
          <a:xfrm>
            <a:off x="178130" y="997527"/>
            <a:ext cx="7374576" cy="133003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3 Reads</a:t>
            </a:r>
          </a:p>
          <a:p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Read the problem or problem stem three times, each time asking a different question:</a:t>
            </a:r>
          </a:p>
          <a:p>
            <a:pPr marL="342900" indent="-342900"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What is this situation about?</a:t>
            </a:r>
          </a:p>
          <a:p>
            <a:pPr marL="342900" indent="-342900"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What are the quantities in this situation? How are those quantities related?</a:t>
            </a:r>
          </a:p>
          <a:p>
            <a:pPr marL="342900" indent="-342900"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What are all the possible mathematical questions we could ask of this situation?</a:t>
            </a:r>
          </a:p>
          <a:p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Debrief after each question.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D2BB0B-2264-F14E-9240-9BCA884BA61E}"/>
              </a:ext>
            </a:extLst>
          </p:cNvPr>
          <p:cNvSpPr/>
          <p:nvPr/>
        </p:nvSpPr>
        <p:spPr>
          <a:xfrm>
            <a:off x="178130" y="3073731"/>
            <a:ext cx="7374576" cy="41761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Turn and Talk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5C633C-38FB-8D41-A65A-2C9CC03737B7}"/>
              </a:ext>
            </a:extLst>
          </p:cNvPr>
          <p:cNvSpPr/>
          <p:nvPr/>
        </p:nvSpPr>
        <p:spPr>
          <a:xfrm>
            <a:off x="178130" y="3572494"/>
            <a:ext cx="2398815" cy="181890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Annotation</a:t>
            </a:r>
          </a:p>
          <a:p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Teachers draw students’ attention to important connections or relationships in a problem.</a:t>
            </a:r>
          </a:p>
          <a:p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Annotation helps all students SEE what is being discussed, shared and compared.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C17C4E-5E03-E642-8837-5AC26ACC039D}"/>
              </a:ext>
            </a:extLst>
          </p:cNvPr>
          <p:cNvSpPr/>
          <p:nvPr/>
        </p:nvSpPr>
        <p:spPr>
          <a:xfrm>
            <a:off x="5153890" y="3572494"/>
            <a:ext cx="2398815" cy="181890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Talk Moves</a:t>
            </a:r>
          </a:p>
          <a:p>
            <a:r>
              <a:rPr lang="en-US" sz="1200" dirty="0" err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Revoice</a:t>
            </a:r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, Repeat, Add On/Say more, Wait Time, Revise Your Thinking, Reasoning</a:t>
            </a:r>
          </a:p>
          <a:p>
            <a:endParaRPr lang="en-US" sz="1200" dirty="0">
              <a:solidFill>
                <a:schemeClr val="tx1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“Students need to be drenched in accountable talk, it should flood the classroom.”</a:t>
            </a:r>
          </a:p>
          <a:p>
            <a:r>
              <a:rPr lang="en-US" sz="8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-Hattie, Fisher, Frey; 2017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F86484-6C0D-7944-81A6-C9CED7EABA88}"/>
              </a:ext>
            </a:extLst>
          </p:cNvPr>
          <p:cNvSpPr/>
          <p:nvPr/>
        </p:nvSpPr>
        <p:spPr>
          <a:xfrm>
            <a:off x="2666010" y="3572494"/>
            <a:ext cx="2398815" cy="181890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Sentence Starters</a:t>
            </a:r>
          </a:p>
          <a:p>
            <a:r>
              <a:rPr lang="en-US" sz="12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Students begin to have significantly better conversations when they are supported with sentence frames or language supports.</a:t>
            </a:r>
          </a:p>
          <a:p>
            <a:r>
              <a:rPr lang="en-US" sz="8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Routines for Reasoning: </a:t>
            </a:r>
            <a:r>
              <a:rPr lang="en-US" sz="800" dirty="0" err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Kelemankik</a:t>
            </a:r>
            <a:r>
              <a:rPr lang="en-US" sz="8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, </a:t>
            </a:r>
            <a:r>
              <a:rPr lang="en-US" sz="800" dirty="0" err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Lucenta</a:t>
            </a:r>
            <a:r>
              <a:rPr lang="en-US" sz="800" dirty="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, Creighton; 2016.</a:t>
            </a:r>
          </a:p>
        </p:txBody>
      </p:sp>
    </p:spTree>
    <p:extLst>
      <p:ext uri="{BB962C8B-B14F-4D97-AF65-F5344CB8AC3E}">
        <p14:creationId xmlns:p14="http://schemas.microsoft.com/office/powerpoint/2010/main" val="1478128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202</Words>
  <Application>Microsoft Office PowerPoint</Application>
  <PresentationFormat>Custom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Gulim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Stacy Selleck</cp:lastModifiedBy>
  <cp:revision>6</cp:revision>
  <cp:lastPrinted>2019-07-23T17:13:47Z</cp:lastPrinted>
  <dcterms:created xsi:type="dcterms:W3CDTF">2019-07-23T17:01:32Z</dcterms:created>
  <dcterms:modified xsi:type="dcterms:W3CDTF">2020-03-12T20:25:40Z</dcterms:modified>
</cp:coreProperties>
</file>